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0"/>
  </p:notesMasterIdLst>
  <p:handoutMasterIdLst>
    <p:handoutMasterId r:id="rId21"/>
  </p:handoutMasterIdLst>
  <p:sldIdLst>
    <p:sldId id="341" r:id="rId5"/>
    <p:sldId id="385" r:id="rId6"/>
    <p:sldId id="386" r:id="rId7"/>
    <p:sldId id="390" r:id="rId8"/>
    <p:sldId id="384" r:id="rId9"/>
    <p:sldId id="387" r:id="rId10"/>
    <p:sldId id="377" r:id="rId11"/>
    <p:sldId id="391" r:id="rId12"/>
    <p:sldId id="378" r:id="rId13"/>
    <p:sldId id="392" r:id="rId14"/>
    <p:sldId id="388" r:id="rId15"/>
    <p:sldId id="383" r:id="rId16"/>
    <p:sldId id="379" r:id="rId17"/>
    <p:sldId id="389" r:id="rId18"/>
    <p:sldId id="373" r:id="rId19"/>
  </p:sldIdLst>
  <p:sldSz cx="12192000" cy="6858000"/>
  <p:notesSz cx="7315200" cy="9601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1A4669"/>
    <a:srgbClr val="F2F2F2"/>
    <a:srgbClr val="B4C7E7"/>
    <a:srgbClr val="FF6600"/>
    <a:srgbClr val="DAE3F3"/>
    <a:srgbClr val="B1D254"/>
    <a:srgbClr val="FFFFF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90" autoAdjust="0"/>
    <p:restoredTop sz="94679" autoAdjust="0"/>
  </p:normalViewPr>
  <p:slideViewPr>
    <p:cSldViewPr snapToGrid="0">
      <p:cViewPr varScale="1">
        <p:scale>
          <a:sx n="90" d="100"/>
          <a:sy n="90" d="100"/>
        </p:scale>
        <p:origin x="108" y="2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3171039" cy="48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t" anchorCtr="0" compatLnSpc="1">
            <a:prstTxWarp prst="textNoShape">
              <a:avLst/>
            </a:prstTxWarp>
          </a:bodyPr>
          <a:lstStyle>
            <a:lvl1pPr defTabSz="971861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163" y="2"/>
            <a:ext cx="3171039" cy="48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t" anchorCtr="0" compatLnSpc="1">
            <a:prstTxWarp prst="textNoShape">
              <a:avLst/>
            </a:prstTxWarp>
          </a:bodyPr>
          <a:lstStyle>
            <a:lvl1pPr algn="r" defTabSz="971861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536"/>
            <a:ext cx="3171039" cy="48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b" anchorCtr="0" compatLnSpc="1">
            <a:prstTxWarp prst="textNoShape">
              <a:avLst/>
            </a:prstTxWarp>
          </a:bodyPr>
          <a:lstStyle>
            <a:lvl1pPr defTabSz="971861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163" y="9120536"/>
            <a:ext cx="3171039" cy="48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b" anchorCtr="0" compatLnSpc="1">
            <a:prstTxWarp prst="textNoShape">
              <a:avLst/>
            </a:prstTxWarp>
          </a:bodyPr>
          <a:lstStyle>
            <a:lvl1pPr algn="r" defTabSz="971861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3171039" cy="48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t" anchorCtr="0" compatLnSpc="1">
            <a:prstTxWarp prst="textNoShape">
              <a:avLst/>
            </a:prstTxWarp>
          </a:bodyPr>
          <a:lstStyle>
            <a:lvl1pPr defTabSz="971861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4163" y="2"/>
            <a:ext cx="3171039" cy="48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t" anchorCtr="0" compatLnSpc="1">
            <a:prstTxWarp prst="textNoShape">
              <a:avLst/>
            </a:prstTxWarp>
          </a:bodyPr>
          <a:lstStyle>
            <a:lvl1pPr algn="r" defTabSz="971861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19138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6479" y="4560268"/>
            <a:ext cx="5362243" cy="4321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536"/>
            <a:ext cx="3171039" cy="48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b" anchorCtr="0" compatLnSpc="1">
            <a:prstTxWarp prst="textNoShape">
              <a:avLst/>
            </a:prstTxWarp>
          </a:bodyPr>
          <a:lstStyle>
            <a:lvl1pPr defTabSz="971861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163" y="9120536"/>
            <a:ext cx="3171039" cy="48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b" anchorCtr="0" compatLnSpc="1">
            <a:prstTxWarp prst="textNoShape">
              <a:avLst/>
            </a:prstTxWarp>
          </a:bodyPr>
          <a:lstStyle>
            <a:lvl1pPr algn="r" defTabSz="971861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9501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2773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906428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77812" y="522841"/>
            <a:ext cx="10515600" cy="1009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77812" y="1825625"/>
            <a:ext cx="11483976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277812" y="1455739"/>
            <a:ext cx="11483976" cy="133350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24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TSG-SA Meeting #99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21</a:t>
            </a:r>
            <a:r>
              <a:rPr lang="en-US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</a:t>
            </a:r>
            <a:r>
              <a:rPr lang="en-US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24</a:t>
            </a:r>
            <a:r>
              <a:rPr lang="en-US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US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March 2023, Rotterdam Netherlands</a:t>
            </a:r>
            <a:endParaRPr lang="en-US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ngall.com/backup-png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bucket-pail-yellow-toy-playground-308495/" TargetMode="External"/><Relationship Id="rId13" Type="http://schemas.openxmlformats.org/officeDocument/2006/relationships/image" Target="../media/image22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12" Type="http://schemas.openxmlformats.org/officeDocument/2006/relationships/hyperlink" Target="https://pixabay.com/en/bucket-toy-red-play-summer-beach-303359/" TargetMode="External"/><Relationship Id="rId17" Type="http://schemas.openxmlformats.org/officeDocument/2006/relationships/hyperlink" Target="https://pixabay.com/en/bucket-can-tin-paintbucket-1320377/" TargetMode="External"/><Relationship Id="rId2" Type="http://schemas.openxmlformats.org/officeDocument/2006/relationships/image" Target="../media/image14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21.png"/><Relationship Id="rId5" Type="http://schemas.openxmlformats.org/officeDocument/2006/relationships/image" Target="../media/image17.png"/><Relationship Id="rId15" Type="http://schemas.openxmlformats.org/officeDocument/2006/relationships/image" Target="../media/image23.png"/><Relationship Id="rId10" Type="http://schemas.openxmlformats.org/officeDocument/2006/relationships/image" Target="../media/image20.png"/><Relationship Id="rId4" Type="http://schemas.openxmlformats.org/officeDocument/2006/relationships/image" Target="../media/image16.png"/><Relationship Id="rId9" Type="http://schemas.openxmlformats.org/officeDocument/2006/relationships/image" Target="../media/image19.png"/><Relationship Id="rId14" Type="http://schemas.openxmlformats.org/officeDocument/2006/relationships/hyperlink" Target="https://pixabay.com/en/bucket-pail-bin-pailful-sandbox-149929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note-paper-sheet-lines-write-147903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growteaching.blogspot.com/" TargetMode="External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calendar-monthly-office-schedule-23684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birthday-gift-box-surprise-present-1670415/" TargetMode="External"/><Relationship Id="rId7" Type="http://schemas.openxmlformats.org/officeDocument/2006/relationships/hyperlink" Target="http://infusc16.wordpress.com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hyperlink" Target="https://pixabay.com/en/presentation-meeting-business-24944/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birthday-gift-box-surprise-present-1670415/" TargetMode="External"/><Relationship Id="rId7" Type="http://schemas.openxmlformats.org/officeDocument/2006/relationships/hyperlink" Target="http://infusc16.wordpress.com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hyperlink" Target="https://pixabay.com/en/presentation-meeting-business-24944/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en/photo/1584965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es/saco-cuerda-completo-306758/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uckmire.blogspot.com/2012/04/why-conservatives-think-differently.html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032" y="3024523"/>
            <a:ext cx="6492240" cy="1680528"/>
          </a:xfrm>
        </p:spPr>
        <p:txBody>
          <a:bodyPr/>
          <a:lstStyle/>
          <a:p>
            <a:pPr algn="l" eaLnBrk="1" hangingPunct="1"/>
            <a:r>
              <a:rPr lang="en-US" sz="4400" dirty="0">
                <a:latin typeface="Abadi" panose="020B0604020104020204" pitchFamily="34" charset="0"/>
                <a:cs typeface="Dreaming Outloud Pro" panose="03050502040302030504" pitchFamily="66" charset="0"/>
              </a:rPr>
              <a:t>Proposal for SA Rel-19 </a:t>
            </a:r>
            <a:br>
              <a:rPr lang="en-US" sz="4400" dirty="0">
                <a:latin typeface="Abadi" panose="020B0604020104020204" pitchFamily="34" charset="0"/>
                <a:cs typeface="Dreaming Outloud Pro" panose="03050502040302030504" pitchFamily="66" charset="0"/>
              </a:rPr>
            </a:br>
            <a:r>
              <a:rPr lang="en-US" sz="4400" dirty="0">
                <a:latin typeface="Abadi" panose="020B0604020104020204" pitchFamily="34" charset="0"/>
                <a:cs typeface="Dreaming Outloud Pro" panose="03050502040302030504" pitchFamily="66" charset="0"/>
              </a:rPr>
              <a:t>Timeline &amp; </a:t>
            </a:r>
            <a:br>
              <a:rPr lang="en-US" sz="4400" dirty="0">
                <a:latin typeface="Abadi" panose="020B0604020104020204" pitchFamily="34" charset="0"/>
                <a:cs typeface="Dreaming Outloud Pro" panose="03050502040302030504" pitchFamily="66" charset="0"/>
              </a:rPr>
            </a:br>
            <a:r>
              <a:rPr lang="en-US" sz="4400" dirty="0">
                <a:latin typeface="Abadi" panose="020B0604020104020204" pitchFamily="34" charset="0"/>
                <a:cs typeface="Dreaming Outloud Pro" panose="03050502040302030504" pitchFamily="66" charset="0"/>
              </a:rPr>
              <a:t>Stage-2 Package </a:t>
            </a:r>
            <a:br>
              <a:rPr lang="en-US" sz="4400" dirty="0">
                <a:latin typeface="Abadi" panose="020B0604020104020204" pitchFamily="34" charset="0"/>
                <a:cs typeface="Dreaming Outloud Pro" panose="03050502040302030504" pitchFamily="66" charset="0"/>
              </a:rPr>
            </a:br>
            <a:r>
              <a:rPr lang="en-US" sz="4400" dirty="0">
                <a:latin typeface="Abadi" panose="020B0604020104020204" pitchFamily="34" charset="0"/>
                <a:cs typeface="Dreaming Outloud Pro" panose="03050502040302030504" pitchFamily="66" charset="0"/>
              </a:rPr>
              <a:t>2-Step Approval Process</a:t>
            </a:r>
            <a:endParaRPr lang="en-GB" altLang="en-US" sz="4400" dirty="0">
              <a:latin typeface="Abadi" panose="020B0604020104020204" pitchFamily="34" charset="0"/>
              <a:cs typeface="Dreaming Outloud Pro" panose="03050502040302030504" pitchFamily="66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A6FE7B8-1D60-4DB6-BF43-56FD89DDA527}"/>
              </a:ext>
            </a:extLst>
          </p:cNvPr>
          <p:cNvSpPr txBox="1"/>
          <p:nvPr/>
        </p:nvSpPr>
        <p:spPr>
          <a:xfrm>
            <a:off x="10389204" y="62144"/>
            <a:ext cx="12089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/>
              <a:t>SP-230168</a:t>
            </a:r>
            <a:endParaRPr lang="en-GB" sz="1600" b="1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88340E7-885B-92A1-080F-22CF9D6EDB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" y="6641039"/>
            <a:ext cx="649224" cy="182671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D41888BD-1302-8693-308F-645779134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32" y="4705051"/>
            <a:ext cx="974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75BCA86-0610-6504-1BBF-E7247D40291B}"/>
              </a:ext>
            </a:extLst>
          </p:cNvPr>
          <p:cNvSpPr txBox="1"/>
          <p:nvPr/>
        </p:nvSpPr>
        <p:spPr>
          <a:xfrm>
            <a:off x="141417" y="400698"/>
            <a:ext cx="1056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Agenda: 3.6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F94DAB1-746A-F4B3-5EB3-F9E605833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410" y="633829"/>
            <a:ext cx="10515600" cy="833438"/>
          </a:xfrm>
        </p:spPr>
        <p:txBody>
          <a:bodyPr/>
          <a:lstStyle/>
          <a:p>
            <a:r>
              <a:rPr lang="en-US" sz="3600" b="1" dirty="0">
                <a:latin typeface="Agency FB" panose="020B0503020202020204" pitchFamily="34" charset="0"/>
              </a:rPr>
              <a:t>Way Forward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EC1E7B-7A1E-A66B-3857-D12548A49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" y="6641039"/>
            <a:ext cx="649224" cy="1826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AA86566-F6B7-2F22-B66E-D6F48672573F}"/>
              </a:ext>
            </a:extLst>
          </p:cNvPr>
          <p:cNvSpPr txBox="1"/>
          <p:nvPr/>
        </p:nvSpPr>
        <p:spPr>
          <a:xfrm>
            <a:off x="284660" y="1767678"/>
            <a:ext cx="1145368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Berlin Sans FB" panose="020E0602020502020306" pitchFamily="34" charset="0"/>
              <a:buChar char="√"/>
            </a:pPr>
            <a:r>
              <a:rPr lang="en-US" sz="2400" dirty="0">
                <a:latin typeface="Berlin Sans FB" panose="020E0602020502020306" pitchFamily="34" charset="0"/>
              </a:rPr>
              <a:t>It is recommended for SA </a:t>
            </a:r>
          </a:p>
          <a:p>
            <a:pPr marL="800100" lvl="1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latin typeface="Berlin Sans FB" panose="020E0602020502020306" pitchFamily="34" charset="0"/>
              </a:rPr>
              <a:t>to proceed 18-month Stage-2 timeline and to work with RAN to determine the schedule alignment of ASN.1 freeze. </a:t>
            </a:r>
          </a:p>
          <a:p>
            <a:pPr marL="342900" indent="-342900">
              <a:spcAft>
                <a:spcPts val="1200"/>
              </a:spcAft>
              <a:buFont typeface="Berlin Sans FB" panose="020E0602020502020306" pitchFamily="34" charset="0"/>
              <a:buChar char="√"/>
            </a:pPr>
            <a:r>
              <a:rPr lang="en-US" sz="2400" dirty="0">
                <a:latin typeface="Berlin Sans FB" panose="020E0602020502020306" pitchFamily="34" charset="0"/>
              </a:rPr>
              <a:t>It is recommended for SA </a:t>
            </a:r>
            <a:r>
              <a:rPr lang="en-US" sz="1600" dirty="0">
                <a:latin typeface="Berlin Sans FB" panose="020E0602020502020306" pitchFamily="34" charset="0"/>
              </a:rPr>
              <a:t>(if SA proceeds with the 2-step approach to define the Rel-19 stage-2 package)</a:t>
            </a:r>
          </a:p>
          <a:p>
            <a:pPr marL="800100" lvl="1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latin typeface="Berlin Sans FB" panose="020E0602020502020306" pitchFamily="34" charset="0"/>
              </a:rPr>
              <a:t>to identify and to agree on a list of </a:t>
            </a:r>
            <a:r>
              <a:rPr lang="en-US" sz="2400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Berlin Sans FB" panose="020E0602020502020306" pitchFamily="34" charset="0"/>
              </a:rPr>
              <a:t>guiding principles </a:t>
            </a:r>
            <a:r>
              <a:rPr lang="en-US" sz="2400" dirty="0">
                <a:latin typeface="Berlin Sans FB" panose="020E0602020502020306" pitchFamily="34" charset="0"/>
              </a:rPr>
              <a:t>to decide on the stage-2 Rel-19 contents by </a:t>
            </a:r>
            <a:r>
              <a:rPr lang="en-US" sz="2400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Berlin Sans FB" panose="020E0602020502020306" pitchFamily="34" charset="0"/>
              </a:rPr>
              <a:t>SA#100 @2Q2023 </a:t>
            </a:r>
            <a:r>
              <a:rPr lang="en-US" sz="2400" dirty="0">
                <a:latin typeface="Berlin Sans FB" panose="020E0602020502020306" pitchFamily="34" charset="0"/>
              </a:rPr>
              <a:t>so that companies can organize their proposed SIs/WIs by </a:t>
            </a:r>
            <a:r>
              <a:rPr lang="en-US" sz="2400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Berlin Sans FB" panose="020E0602020502020306" pitchFamily="34" charset="0"/>
              </a:rPr>
              <a:t>SA#101 @3Q2023 </a:t>
            </a:r>
            <a:r>
              <a:rPr lang="en-US" sz="2400" dirty="0">
                <a:latin typeface="Berlin Sans FB" panose="020E0602020502020306" pitchFamily="34" charset="0"/>
              </a:rPr>
              <a:t>for approval. </a:t>
            </a:r>
          </a:p>
        </p:txBody>
      </p:sp>
    </p:spTree>
    <p:extLst>
      <p:ext uri="{BB962C8B-B14F-4D97-AF65-F5344CB8AC3E}">
        <p14:creationId xmlns:p14="http://schemas.microsoft.com/office/powerpoint/2010/main" val="84256354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0799F0C3-9515-B6A3-4C7E-D280E300C3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589020" y="2085594"/>
            <a:ext cx="4480560" cy="3584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27004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3">
            <a:extLst>
              <a:ext uri="{FF2B5EF4-FFF2-40B4-BE49-F238E27FC236}">
                <a16:creationId xmlns:a16="http://schemas.microsoft.com/office/drawing/2014/main" id="{BD57E098-995E-FB3D-C7B1-0C9ACBFA3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9125" y="3967446"/>
            <a:ext cx="4172532" cy="2448267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CA94DE9E-3761-F5C9-DA4A-3A955B206CC8}"/>
              </a:ext>
            </a:extLst>
          </p:cNvPr>
          <p:cNvGrpSpPr/>
          <p:nvPr/>
        </p:nvGrpSpPr>
        <p:grpSpPr>
          <a:xfrm>
            <a:off x="6176010" y="3334539"/>
            <a:ext cx="5459730" cy="1518407"/>
            <a:chOff x="3821430" y="2421547"/>
            <a:chExt cx="5459730" cy="1864703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C308AA80-504C-5F1D-FE3B-20FB78342B7B}"/>
                </a:ext>
              </a:extLst>
            </p:cNvPr>
            <p:cNvGrpSpPr/>
            <p:nvPr/>
          </p:nvGrpSpPr>
          <p:grpSpPr>
            <a:xfrm>
              <a:off x="7045542" y="2421547"/>
              <a:ext cx="1438476" cy="180876"/>
              <a:chOff x="9320112" y="2078647"/>
              <a:chExt cx="1438476" cy="180876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7473CF85-AA8B-B3E6-5ABB-BCC0799D48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320112" y="2078647"/>
                <a:ext cx="1438476" cy="123842"/>
              </a:xfrm>
              <a:prstGeom prst="rect">
                <a:avLst/>
              </a:prstGeom>
            </p:spPr>
          </p:pic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2A734FFF-2D19-7DF7-E700-F5B34516D1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563580" y="2145207"/>
                <a:ext cx="438211" cy="114316"/>
              </a:xfrm>
              <a:prstGeom prst="rect">
                <a:avLst/>
              </a:prstGeom>
            </p:spPr>
          </p:pic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81D47DDF-4E34-38B1-E0FC-E66213F60F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563580" y="2104945"/>
                <a:ext cx="438211" cy="90220"/>
              </a:xfrm>
              <a:prstGeom prst="rect">
                <a:avLst/>
              </a:prstGeom>
            </p:spPr>
          </p:pic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9707556-B817-FA5D-A8FB-6A052D92F056}"/>
                </a:ext>
              </a:extLst>
            </p:cNvPr>
            <p:cNvSpPr/>
            <p:nvPr/>
          </p:nvSpPr>
          <p:spPr>
            <a:xfrm>
              <a:off x="3821430" y="4149090"/>
              <a:ext cx="339090" cy="1371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2AC3D3-DE84-5186-4CD5-537484204F79}"/>
                </a:ext>
              </a:extLst>
            </p:cNvPr>
            <p:cNvSpPr/>
            <p:nvPr/>
          </p:nvSpPr>
          <p:spPr>
            <a:xfrm>
              <a:off x="6846570" y="2421547"/>
              <a:ext cx="2434590" cy="5045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B1FA0A40-0ECA-B573-DF5D-10AA0696A17F}"/>
                </a:ext>
              </a:extLst>
            </p:cNvPr>
            <p:cNvCxnSpPr>
              <a:cxnSpLocks/>
            </p:cNvCxnSpPr>
            <p:nvPr/>
          </p:nvCxnSpPr>
          <p:spPr>
            <a:xfrm>
              <a:off x="7196238" y="2527855"/>
              <a:ext cx="0" cy="845820"/>
            </a:xfrm>
            <a:prstGeom prst="line">
              <a:avLst/>
            </a:prstGeom>
            <a:ln w="1016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1">
            <a:extLst>
              <a:ext uri="{FF2B5EF4-FFF2-40B4-BE49-F238E27FC236}">
                <a16:creationId xmlns:a16="http://schemas.microsoft.com/office/drawing/2014/main" id="{BF94DAB1-746A-F4B3-5EB3-F9E605833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578167"/>
            <a:ext cx="10515600" cy="833438"/>
          </a:xfrm>
        </p:spPr>
        <p:txBody>
          <a:bodyPr/>
          <a:lstStyle/>
          <a:p>
            <a:r>
              <a:rPr lang="en-US" sz="3600" b="1" dirty="0">
                <a:latin typeface="Agency FB" panose="020B0503020202020204" pitchFamily="34" charset="0"/>
              </a:rPr>
              <a:t>Example of Proposal for the 2-step Approval process for</a:t>
            </a:r>
            <a:br>
              <a:rPr lang="en-US" sz="3600" b="1" dirty="0">
                <a:latin typeface="Agency FB" panose="020B0503020202020204" pitchFamily="34" charset="0"/>
              </a:rPr>
            </a:br>
            <a:r>
              <a:rPr lang="en-US" sz="3600" b="1" dirty="0">
                <a:latin typeface="Agency FB" panose="020B0503020202020204" pitchFamily="34" charset="0"/>
              </a:rPr>
              <a:t>Rel-19 SA Stage-2 Package Determination (1/2)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EC1E7B-7A1E-A66B-3857-D12548A492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" y="6641039"/>
            <a:ext cx="649224" cy="182671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C867E2FC-2475-28AD-2DAF-C8ADA3C0A215}"/>
              </a:ext>
            </a:extLst>
          </p:cNvPr>
          <p:cNvGrpSpPr/>
          <p:nvPr/>
        </p:nvGrpSpPr>
        <p:grpSpPr>
          <a:xfrm>
            <a:off x="1505505" y="2821021"/>
            <a:ext cx="1574143" cy="1207760"/>
            <a:chOff x="2651428" y="1584519"/>
            <a:chExt cx="1673340" cy="2353259"/>
          </a:xfrm>
        </p:grpSpPr>
        <p:pic>
          <p:nvPicPr>
            <p:cNvPr id="9" name="Picture 8" descr="A yellow and black sign&#10;&#10;Description automatically generated with low confidence">
              <a:extLst>
                <a:ext uri="{FF2B5EF4-FFF2-40B4-BE49-F238E27FC236}">
                  <a16:creationId xmlns:a16="http://schemas.microsoft.com/office/drawing/2014/main" id="{4AA75AF0-1005-B3B3-AC7B-19C994414EC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8"/>
                </a:ext>
              </a:extLst>
            </a:blip>
            <a:stretch>
              <a:fillRect/>
            </a:stretch>
          </p:blipFill>
          <p:spPr>
            <a:xfrm>
              <a:off x="2651428" y="2143491"/>
              <a:ext cx="1673340" cy="1641423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4035E0D-3881-CA22-4306-3C971BA47FD6}"/>
                </a:ext>
              </a:extLst>
            </p:cNvPr>
            <p:cNvSpPr txBox="1"/>
            <p:nvPr/>
          </p:nvSpPr>
          <p:spPr>
            <a:xfrm>
              <a:off x="2890575" y="2108732"/>
              <a:ext cx="1063648" cy="1829046"/>
            </a:xfrm>
            <a:prstGeom prst="rect">
              <a:avLst/>
            </a:prstGeom>
            <a:solidFill>
              <a:srgbClr val="F2F2F2">
                <a:alpha val="40000"/>
              </a:srgbClr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ts val="1100"/>
                </a:lnSpc>
              </a:pP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SIs/WIs</a:t>
              </a:r>
            </a:p>
            <a:p>
              <a:pPr algn="ctr">
                <a:lnSpc>
                  <a:spcPts val="1100"/>
                </a:lnSpc>
              </a:pP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With </a:t>
              </a:r>
            </a:p>
            <a:p>
              <a:pPr algn="ctr">
                <a:lnSpc>
                  <a:spcPts val="1100"/>
                </a:lnSpc>
              </a:pP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“</a:t>
              </a:r>
              <a:r>
                <a:rPr lang="en-US" sz="1200" dirty="0"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SA-led</a:t>
              </a: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”</a:t>
              </a:r>
            </a:p>
            <a:p>
              <a:pPr algn="ctr">
                <a:lnSpc>
                  <a:spcPts val="1100"/>
                </a:lnSpc>
              </a:pP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RAN </a:t>
              </a:r>
            </a:p>
            <a:p>
              <a:pPr algn="ctr">
                <a:lnSpc>
                  <a:spcPts val="1100"/>
                </a:lnSpc>
              </a:pP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Dependency</a:t>
              </a:r>
            </a:p>
            <a:p>
              <a:pPr algn="ctr">
                <a:lnSpc>
                  <a:spcPts val="1100"/>
                </a:lnSpc>
              </a:pP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Objectives</a:t>
              </a: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98DB6EB6-CF24-6545-E327-A07979DB140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32786" y="1584519"/>
              <a:ext cx="979227" cy="481977"/>
            </a:xfrm>
            <a:prstGeom prst="rect">
              <a:avLst/>
            </a:prstGeom>
          </p:spPr>
        </p:pic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6A4F3A73-7046-8B79-9E53-8CA0CB80C606}"/>
              </a:ext>
            </a:extLst>
          </p:cNvPr>
          <p:cNvGrpSpPr/>
          <p:nvPr/>
        </p:nvGrpSpPr>
        <p:grpSpPr>
          <a:xfrm>
            <a:off x="3020537" y="2796725"/>
            <a:ext cx="1644094" cy="1216207"/>
            <a:chOff x="3146827" y="2557342"/>
            <a:chExt cx="1109324" cy="1470298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3AE10BD7-AF39-6167-C558-29488E370B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276681" y="2557342"/>
              <a:ext cx="751529" cy="359502"/>
            </a:xfrm>
            <a:prstGeom prst="rect">
              <a:avLst/>
            </a:prstGeom>
          </p:spPr>
        </p:pic>
        <p:pic>
          <p:nvPicPr>
            <p:cNvPr id="11" name="Picture 10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431C319F-5282-F8F0-FCE9-B1E26E629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2"/>
                </a:ext>
              </a:extLst>
            </a:blip>
            <a:stretch>
              <a:fillRect/>
            </a:stretch>
          </p:blipFill>
          <p:spPr>
            <a:xfrm>
              <a:off x="3146827" y="2930039"/>
              <a:ext cx="1109324" cy="1012491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115600C-C915-F898-A531-5CC1969825B2}"/>
                </a:ext>
              </a:extLst>
            </p:cNvPr>
            <p:cNvSpPr txBox="1"/>
            <p:nvPr/>
          </p:nvSpPr>
          <p:spPr>
            <a:xfrm>
              <a:off x="3310791" y="2892803"/>
              <a:ext cx="675134" cy="1134837"/>
            </a:xfrm>
            <a:prstGeom prst="rect">
              <a:avLst/>
            </a:prstGeom>
            <a:solidFill>
              <a:srgbClr val="F2F2F2">
                <a:alpha val="40000"/>
              </a:srgbClr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ts val="1100"/>
                </a:lnSpc>
              </a:pP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SIs/WIs</a:t>
              </a:r>
            </a:p>
            <a:p>
              <a:pPr algn="ctr">
                <a:lnSpc>
                  <a:spcPts val="1100"/>
                </a:lnSpc>
              </a:pP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With </a:t>
              </a:r>
            </a:p>
            <a:p>
              <a:pPr algn="ctr">
                <a:lnSpc>
                  <a:spcPts val="1100"/>
                </a:lnSpc>
              </a:pP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“</a:t>
              </a:r>
              <a:r>
                <a:rPr lang="en-US" sz="1200" dirty="0"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RAN-led</a:t>
              </a: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”</a:t>
              </a:r>
            </a:p>
            <a:p>
              <a:pPr algn="ctr">
                <a:lnSpc>
                  <a:spcPts val="1100"/>
                </a:lnSpc>
              </a:pP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RAN </a:t>
              </a:r>
            </a:p>
            <a:p>
              <a:pPr algn="ctr">
                <a:lnSpc>
                  <a:spcPts val="1100"/>
                </a:lnSpc>
              </a:pP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Dependency</a:t>
              </a:r>
            </a:p>
            <a:p>
              <a:pPr algn="ctr">
                <a:lnSpc>
                  <a:spcPts val="1100"/>
                </a:lnSpc>
              </a:pP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Objectives</a:t>
              </a:r>
            </a:p>
          </p:txBody>
        </p: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DF96AFBB-AF0C-4981-55DA-0B2563CCDBE2}"/>
              </a:ext>
            </a:extLst>
          </p:cNvPr>
          <p:cNvGrpSpPr/>
          <p:nvPr/>
        </p:nvGrpSpPr>
        <p:grpSpPr>
          <a:xfrm>
            <a:off x="124308" y="2796724"/>
            <a:ext cx="1431876" cy="1215385"/>
            <a:chOff x="199899" y="2555062"/>
            <a:chExt cx="1109322" cy="1469626"/>
          </a:xfrm>
        </p:grpSpPr>
        <p:pic>
          <p:nvPicPr>
            <p:cNvPr id="13" name="Picture 12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5E823FC1-7AC0-DD37-07A2-0AECD60B9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4"/>
                </a:ext>
              </a:extLst>
            </a:blip>
            <a:stretch>
              <a:fillRect/>
            </a:stretch>
          </p:blipFill>
          <p:spPr>
            <a:xfrm>
              <a:off x="199899" y="2908126"/>
              <a:ext cx="1109322" cy="104677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AA3381B-ABA1-B808-D7FA-301664953E1B}"/>
                </a:ext>
              </a:extLst>
            </p:cNvPr>
            <p:cNvSpPr txBox="1"/>
            <p:nvPr/>
          </p:nvSpPr>
          <p:spPr>
            <a:xfrm>
              <a:off x="317160" y="2982644"/>
              <a:ext cx="775194" cy="1042044"/>
            </a:xfrm>
            <a:prstGeom prst="rect">
              <a:avLst/>
            </a:prstGeom>
            <a:solidFill>
              <a:srgbClr val="F2F2F2">
                <a:alpha val="40000"/>
              </a:srgbClr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SIs/WIs</a:t>
              </a:r>
            </a:p>
            <a:p>
              <a:pPr algn="ctr">
                <a:lnSpc>
                  <a:spcPts val="1200"/>
                </a:lnSpc>
              </a:pP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With “</a:t>
              </a:r>
              <a:r>
                <a:rPr lang="en-US" sz="1200" dirty="0"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NO</a:t>
              </a: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” </a:t>
              </a:r>
            </a:p>
            <a:p>
              <a:pPr algn="ctr">
                <a:lnSpc>
                  <a:spcPts val="1200"/>
                </a:lnSpc>
              </a:pP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RAN </a:t>
              </a:r>
            </a:p>
            <a:p>
              <a:pPr algn="ctr">
                <a:lnSpc>
                  <a:spcPts val="1200"/>
                </a:lnSpc>
              </a:pP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Dependency</a:t>
              </a:r>
            </a:p>
            <a:p>
              <a:pPr algn="ctr">
                <a:lnSpc>
                  <a:spcPts val="1200"/>
                </a:lnSpc>
              </a:pPr>
              <a:r>
                <a:rPr lang="en-US" sz="1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volini" panose="03000502040302020204" pitchFamily="66" charset="0"/>
                </a:rPr>
                <a:t>Objectives</a:t>
              </a: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A15ACCC0-357B-5A0C-02C2-BAA9E7C71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370332" y="2555062"/>
              <a:ext cx="675746" cy="326685"/>
            </a:xfrm>
            <a:prstGeom prst="rect">
              <a:avLst/>
            </a:prstGeom>
          </p:spPr>
        </p:pic>
      </p:grpSp>
      <p:pic>
        <p:nvPicPr>
          <p:cNvPr id="59" name="Picture 58" descr="A picture containing electronic&#10;&#10;Description automatically generated">
            <a:extLst>
              <a:ext uri="{FF2B5EF4-FFF2-40B4-BE49-F238E27FC236}">
                <a16:creationId xmlns:a16="http://schemas.microsoft.com/office/drawing/2014/main" id="{BEB59FFC-02C8-2E05-44CE-1F9736BB7A4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7"/>
              </a:ext>
            </a:extLst>
          </a:blip>
          <a:stretch>
            <a:fillRect/>
          </a:stretch>
        </p:blipFill>
        <p:spPr>
          <a:xfrm>
            <a:off x="4502009" y="2757546"/>
            <a:ext cx="1136851" cy="1160962"/>
          </a:xfrm>
          <a:prstGeom prst="rect">
            <a:avLst/>
          </a:prstGeom>
        </p:spPr>
      </p:pic>
      <p:grpSp>
        <p:nvGrpSpPr>
          <p:cNvPr id="98" name="Group 97">
            <a:extLst>
              <a:ext uri="{FF2B5EF4-FFF2-40B4-BE49-F238E27FC236}">
                <a16:creationId xmlns:a16="http://schemas.microsoft.com/office/drawing/2014/main" id="{C8F708A5-D928-F4B5-83BC-4649A92730E7}"/>
              </a:ext>
            </a:extLst>
          </p:cNvPr>
          <p:cNvGrpSpPr/>
          <p:nvPr/>
        </p:nvGrpSpPr>
        <p:grpSpPr>
          <a:xfrm>
            <a:off x="6187440" y="4546481"/>
            <a:ext cx="5540995" cy="1971486"/>
            <a:chOff x="6096000" y="3780671"/>
            <a:chExt cx="5540995" cy="1971486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2CBE5BB3-A717-D3A7-FE13-E657D2AADFE3}"/>
                </a:ext>
              </a:extLst>
            </p:cNvPr>
            <p:cNvSpPr txBox="1"/>
            <p:nvPr/>
          </p:nvSpPr>
          <p:spPr>
            <a:xfrm>
              <a:off x="8108290" y="4633902"/>
              <a:ext cx="3493618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50" b="1" u="sng" dirty="0">
                  <a:solidFill>
                    <a:schemeClr val="accent2"/>
                  </a:solidFill>
                  <a:latin typeface="Congenial" panose="020B0604020202020204" pitchFamily="2" charset="0"/>
                </a:rPr>
                <a:t>Step#1: </a:t>
              </a:r>
            </a:p>
            <a:p>
              <a:pPr>
                <a:lnSpc>
                  <a:spcPts val="1600"/>
                </a:lnSpc>
              </a:pPr>
              <a:r>
                <a:rPr lang="en-US" sz="1050" b="1" dirty="0">
                  <a:solidFill>
                    <a:schemeClr val="accent2"/>
                  </a:solidFill>
                  <a:latin typeface="Congenial" panose="020B0604020202020204" pitchFamily="2" charset="0"/>
                </a:rPr>
                <a:t>SA Stage-2 1</a:t>
              </a:r>
              <a:r>
                <a:rPr lang="en-US" sz="1050" b="1" baseline="30000" dirty="0">
                  <a:solidFill>
                    <a:schemeClr val="accent2"/>
                  </a:solidFill>
                  <a:latin typeface="Congenial" panose="020B0604020202020204" pitchFamily="2" charset="0"/>
                </a:rPr>
                <a:t>st</a:t>
              </a:r>
              <a:r>
                <a:rPr lang="en-US" sz="1050" b="1" dirty="0">
                  <a:solidFill>
                    <a:schemeClr val="accent2"/>
                  </a:solidFill>
                  <a:latin typeface="Congenial" panose="020B0604020202020204" pitchFamily="2" charset="0"/>
                </a:rPr>
                <a:t> Package</a:t>
              </a:r>
            </a:p>
            <a:p>
              <a:pPr>
                <a:lnSpc>
                  <a:spcPts val="1600"/>
                </a:lnSpc>
              </a:pPr>
              <a:r>
                <a:rPr lang="en-US" sz="1050" i="1" dirty="0">
                  <a:solidFill>
                    <a:schemeClr val="accent2"/>
                  </a:solidFill>
                  <a:latin typeface="Congenial" panose="020B0604020202020204" pitchFamily="2" charset="0"/>
                </a:rPr>
                <a:t>SIs/WIs {“</a:t>
              </a:r>
              <a:r>
                <a:rPr lang="en-US" sz="1050" b="1" i="1" dirty="0">
                  <a:latin typeface="Congenial" panose="020B0604020202020204" pitchFamily="2" charset="0"/>
                </a:rPr>
                <a:t>no</a:t>
              </a:r>
              <a:r>
                <a:rPr lang="en-US" sz="1050" i="1" dirty="0">
                  <a:solidFill>
                    <a:schemeClr val="accent2"/>
                  </a:solidFill>
                  <a:latin typeface="Congenial" panose="020B0604020202020204" pitchFamily="2" charset="0"/>
                </a:rPr>
                <a:t>” RAN Dependency} + </a:t>
              </a:r>
            </a:p>
            <a:p>
              <a:pPr>
                <a:lnSpc>
                  <a:spcPts val="1600"/>
                </a:lnSpc>
              </a:pPr>
              <a:r>
                <a:rPr lang="en-US" sz="1050" i="1" dirty="0">
                  <a:solidFill>
                    <a:schemeClr val="accent2"/>
                  </a:solidFill>
                  <a:latin typeface="Congenial" panose="020B0604020202020204" pitchFamily="2" charset="0"/>
                </a:rPr>
                <a:t>SIs</a:t>
              </a:r>
              <a:r>
                <a:rPr lang="en-US" sz="1050" i="1">
                  <a:solidFill>
                    <a:schemeClr val="accent2"/>
                  </a:solidFill>
                  <a:latin typeface="Congenial" panose="020B0604020202020204" pitchFamily="2" charset="0"/>
                </a:rPr>
                <a:t>/WIs {</a:t>
              </a:r>
              <a:r>
                <a:rPr lang="en-US" sz="1050" b="1" i="1" dirty="0">
                  <a:latin typeface="Congenial" panose="020B0604020202020204" pitchFamily="2" charset="0"/>
                </a:rPr>
                <a:t>SA-led </a:t>
              </a:r>
              <a:r>
                <a:rPr lang="en-US" sz="1050" i="1" dirty="0">
                  <a:solidFill>
                    <a:schemeClr val="accent2"/>
                  </a:solidFill>
                  <a:latin typeface="Congenial" panose="020B0604020202020204" pitchFamily="2" charset="0"/>
                </a:rPr>
                <a:t>RAN dependency) </a:t>
              </a:r>
            </a:p>
            <a:p>
              <a:pPr>
                <a:lnSpc>
                  <a:spcPts val="1600"/>
                </a:lnSpc>
              </a:pPr>
              <a:r>
                <a:rPr lang="en-US" sz="1050" i="1" dirty="0">
                  <a:solidFill>
                    <a:schemeClr val="accent2"/>
                  </a:solidFill>
                  <a:latin typeface="Congenial" panose="020B0604020202020204" pitchFamily="2" charset="0"/>
                </a:rPr>
                <a:t>OBJECTIVES 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0E5CE15F-1D2B-3D2E-0671-1FB0EF56A213}"/>
                </a:ext>
              </a:extLst>
            </p:cNvPr>
            <p:cNvSpPr txBox="1"/>
            <p:nvPr/>
          </p:nvSpPr>
          <p:spPr>
            <a:xfrm>
              <a:off x="9643995" y="3780671"/>
              <a:ext cx="1993000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050" b="1" u="sng" dirty="0">
                  <a:solidFill>
                    <a:schemeClr val="accent5"/>
                  </a:solidFill>
                  <a:latin typeface="Congenial" panose="020B0604020202020204" pitchFamily="2" charset="0"/>
                </a:rPr>
                <a:t>Step#2: </a:t>
              </a:r>
            </a:p>
            <a:p>
              <a:pPr>
                <a:lnSpc>
                  <a:spcPts val="1500"/>
                </a:lnSpc>
              </a:pPr>
              <a:r>
                <a:rPr lang="en-US" sz="1050" b="1" dirty="0">
                  <a:solidFill>
                    <a:schemeClr val="accent5"/>
                  </a:solidFill>
                  <a:latin typeface="Congenial" panose="020B0604020202020204" pitchFamily="2" charset="0"/>
                </a:rPr>
                <a:t>SA Stage-2 2</a:t>
              </a:r>
              <a:r>
                <a:rPr lang="en-US" sz="1050" b="1" baseline="30000" dirty="0">
                  <a:solidFill>
                    <a:schemeClr val="accent5"/>
                  </a:solidFill>
                  <a:latin typeface="Congenial" panose="020B0604020202020204" pitchFamily="2" charset="0"/>
                </a:rPr>
                <a:t>nd </a:t>
              </a:r>
              <a:r>
                <a:rPr lang="en-US" sz="1050" b="1" dirty="0">
                  <a:solidFill>
                    <a:schemeClr val="accent5"/>
                  </a:solidFill>
                  <a:latin typeface="Congenial" panose="020B0604020202020204" pitchFamily="2" charset="0"/>
                </a:rPr>
                <a:t>Package</a:t>
              </a:r>
            </a:p>
            <a:p>
              <a:pPr>
                <a:lnSpc>
                  <a:spcPts val="1500"/>
                </a:lnSpc>
              </a:pPr>
              <a:r>
                <a:rPr lang="en-US" sz="1050" i="1" dirty="0">
                  <a:solidFill>
                    <a:schemeClr val="accent5"/>
                  </a:solidFill>
                  <a:latin typeface="Congenial" panose="020B0604020202020204" pitchFamily="2" charset="0"/>
                </a:rPr>
                <a:t>SIs/WIs/TEI19 (including </a:t>
              </a:r>
              <a:r>
                <a:rPr lang="en-US" sz="1050" b="1" i="1" dirty="0">
                  <a:latin typeface="Congenial" panose="020B0604020202020204" pitchFamily="2" charset="0"/>
                </a:rPr>
                <a:t>RAN-led </a:t>
              </a:r>
              <a:r>
                <a:rPr lang="en-US" sz="1050" i="1" dirty="0">
                  <a:solidFill>
                    <a:schemeClr val="accent5"/>
                  </a:solidFill>
                  <a:latin typeface="Congenial" panose="020B0604020202020204" pitchFamily="2" charset="0"/>
                </a:rPr>
                <a:t>Dependency} OBJECTIVES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5E2BE387-D616-D01D-E354-08DA32CE5F0C}"/>
                </a:ext>
              </a:extLst>
            </p:cNvPr>
            <p:cNvSpPr/>
            <p:nvPr/>
          </p:nvSpPr>
          <p:spPr>
            <a:xfrm>
              <a:off x="6096000" y="3806190"/>
              <a:ext cx="339090" cy="1371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9AFF3298-9B09-E75C-E104-9E2F5AA627E8}"/>
              </a:ext>
            </a:extLst>
          </p:cNvPr>
          <p:cNvCxnSpPr>
            <a:cxnSpLocks/>
          </p:cNvCxnSpPr>
          <p:nvPr/>
        </p:nvCxnSpPr>
        <p:spPr>
          <a:xfrm flipH="1">
            <a:off x="662503" y="4034301"/>
            <a:ext cx="32441" cy="1924539"/>
          </a:xfrm>
          <a:prstGeom prst="line">
            <a:avLst/>
          </a:prstGeom>
          <a:ln w="38100">
            <a:solidFill>
              <a:srgbClr val="FF66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8C66B2A1-CF1B-C853-235F-3BAB82CF0783}"/>
              </a:ext>
            </a:extLst>
          </p:cNvPr>
          <p:cNvCxnSpPr>
            <a:cxnSpLocks/>
          </p:cNvCxnSpPr>
          <p:nvPr/>
        </p:nvCxnSpPr>
        <p:spPr>
          <a:xfrm>
            <a:off x="662503" y="5958840"/>
            <a:ext cx="6827467" cy="0"/>
          </a:xfrm>
          <a:prstGeom prst="line">
            <a:avLst/>
          </a:prstGeom>
          <a:ln w="38100">
            <a:solidFill>
              <a:srgbClr val="FF6600"/>
            </a:solidFill>
            <a:prstDash val="dash"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E855DBC6-EAF9-C3E5-E84F-73A45B1E3C0C}"/>
              </a:ext>
            </a:extLst>
          </p:cNvPr>
          <p:cNvCxnSpPr>
            <a:cxnSpLocks/>
          </p:cNvCxnSpPr>
          <p:nvPr/>
        </p:nvCxnSpPr>
        <p:spPr>
          <a:xfrm>
            <a:off x="2191158" y="5696953"/>
            <a:ext cx="5298812" cy="0"/>
          </a:xfrm>
          <a:prstGeom prst="line">
            <a:avLst/>
          </a:prstGeom>
          <a:ln w="38100">
            <a:solidFill>
              <a:schemeClr val="accent2"/>
            </a:solidFill>
            <a:prstDash val="dash"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3EB7CB56-6206-AAD7-9D06-586B06DA5BA6}"/>
              </a:ext>
            </a:extLst>
          </p:cNvPr>
          <p:cNvCxnSpPr>
            <a:cxnSpLocks/>
          </p:cNvCxnSpPr>
          <p:nvPr/>
        </p:nvCxnSpPr>
        <p:spPr>
          <a:xfrm>
            <a:off x="2191158" y="4034301"/>
            <a:ext cx="0" cy="1662652"/>
          </a:xfrm>
          <a:prstGeom prst="line">
            <a:avLst/>
          </a:prstGeom>
          <a:ln w="381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DCDE42AD-C6F7-5D77-2D34-0E1F02678262}"/>
              </a:ext>
            </a:extLst>
          </p:cNvPr>
          <p:cNvCxnSpPr>
            <a:cxnSpLocks/>
          </p:cNvCxnSpPr>
          <p:nvPr/>
        </p:nvCxnSpPr>
        <p:spPr>
          <a:xfrm>
            <a:off x="3761847" y="4457700"/>
            <a:ext cx="4924953" cy="0"/>
          </a:xfrm>
          <a:prstGeom prst="line">
            <a:avLst/>
          </a:prstGeom>
          <a:ln w="38100">
            <a:solidFill>
              <a:schemeClr val="accent1"/>
            </a:solidFill>
            <a:prstDash val="dash"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2EC5E166-F785-74CC-92E1-F0ABC64252F5}"/>
              </a:ext>
            </a:extLst>
          </p:cNvPr>
          <p:cNvCxnSpPr>
            <a:cxnSpLocks/>
          </p:cNvCxnSpPr>
          <p:nvPr/>
        </p:nvCxnSpPr>
        <p:spPr>
          <a:xfrm>
            <a:off x="3761847" y="4034301"/>
            <a:ext cx="0" cy="366249"/>
          </a:xfrm>
          <a:prstGeom prst="line">
            <a:avLst/>
          </a:prstGeom>
          <a:ln w="381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>
            <a:extLst>
              <a:ext uri="{FF2B5EF4-FFF2-40B4-BE49-F238E27FC236}">
                <a16:creationId xmlns:a16="http://schemas.microsoft.com/office/drawing/2014/main" id="{AA3EFE61-1260-7C53-A1FA-4D70C39A9C01}"/>
              </a:ext>
            </a:extLst>
          </p:cNvPr>
          <p:cNvSpPr txBox="1"/>
          <p:nvPr/>
        </p:nvSpPr>
        <p:spPr>
          <a:xfrm>
            <a:off x="4752879" y="3392510"/>
            <a:ext cx="635109" cy="233397"/>
          </a:xfrm>
          <a:prstGeom prst="rect">
            <a:avLst/>
          </a:prstGeom>
          <a:solidFill>
            <a:srgbClr val="F2F2F2">
              <a:alpha val="40000"/>
            </a:srgbClr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en-US" sz="12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Cavolini" panose="03000502040302020204" pitchFamily="66" charset="0"/>
              </a:rPr>
              <a:t>TEI-19</a:t>
            </a:r>
          </a:p>
        </p:txBody>
      </p: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98C23CF6-8661-17AE-E119-30D99E619D0A}"/>
              </a:ext>
            </a:extLst>
          </p:cNvPr>
          <p:cNvCxnSpPr>
            <a:cxnSpLocks/>
          </p:cNvCxnSpPr>
          <p:nvPr/>
        </p:nvCxnSpPr>
        <p:spPr>
          <a:xfrm flipV="1">
            <a:off x="5202612" y="4287276"/>
            <a:ext cx="3484188" cy="6702"/>
          </a:xfrm>
          <a:prstGeom prst="line">
            <a:avLst/>
          </a:prstGeom>
          <a:ln w="38100">
            <a:solidFill>
              <a:schemeClr val="accent1"/>
            </a:solidFill>
            <a:prstDash val="dash"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D4993B52-1DA3-8D78-1C54-75A133C374A5}"/>
              </a:ext>
            </a:extLst>
          </p:cNvPr>
          <p:cNvCxnSpPr>
            <a:cxnSpLocks/>
          </p:cNvCxnSpPr>
          <p:nvPr/>
        </p:nvCxnSpPr>
        <p:spPr>
          <a:xfrm>
            <a:off x="5217267" y="3920490"/>
            <a:ext cx="0" cy="360586"/>
          </a:xfrm>
          <a:prstGeom prst="line">
            <a:avLst/>
          </a:prstGeom>
          <a:ln w="381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43">
            <a:extLst>
              <a:ext uri="{FF2B5EF4-FFF2-40B4-BE49-F238E27FC236}">
                <a16:creationId xmlns:a16="http://schemas.microsoft.com/office/drawing/2014/main" id="{CCE1AD41-D23D-16CB-318F-8E1559811FA8}"/>
              </a:ext>
            </a:extLst>
          </p:cNvPr>
          <p:cNvSpPr txBox="1"/>
          <p:nvPr/>
        </p:nvSpPr>
        <p:spPr>
          <a:xfrm>
            <a:off x="7975337" y="5069701"/>
            <a:ext cx="832279" cy="2552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en-US" sz="2000" dirty="0">
                <a:solidFill>
                  <a:schemeClr val="accent2"/>
                </a:solidFill>
                <a:latin typeface="Berlin Sans FB" panose="020E0602020502020306" pitchFamily="34" charset="0"/>
                <a:cs typeface="Cavolini" panose="03000502040302020204" pitchFamily="66" charset="0"/>
              </a:rPr>
              <a:t>Step-1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378713B3-9787-C37A-1EB2-048794DAE7FF}"/>
              </a:ext>
            </a:extLst>
          </p:cNvPr>
          <p:cNvSpPr txBox="1"/>
          <p:nvPr/>
        </p:nvSpPr>
        <p:spPr>
          <a:xfrm>
            <a:off x="9243301" y="4242209"/>
            <a:ext cx="885179" cy="2552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en-US" sz="2000" dirty="0">
                <a:solidFill>
                  <a:schemeClr val="accent5"/>
                </a:solidFill>
                <a:latin typeface="Berlin Sans FB" panose="020E0602020502020306" pitchFamily="34" charset="0"/>
                <a:cs typeface="Cavolini" panose="03000502040302020204" pitchFamily="66" charset="0"/>
              </a:rPr>
              <a:t>Step-2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E657867E-C09F-5E39-207D-24BDB80B7524}"/>
              </a:ext>
            </a:extLst>
          </p:cNvPr>
          <p:cNvSpPr txBox="1"/>
          <p:nvPr/>
        </p:nvSpPr>
        <p:spPr>
          <a:xfrm>
            <a:off x="10611101" y="2954088"/>
            <a:ext cx="1024639" cy="269241"/>
          </a:xfrm>
          <a:prstGeom prst="rect">
            <a:avLst/>
          </a:prstGeom>
          <a:solidFill>
            <a:srgbClr val="F2F2F2">
              <a:alpha val="40000"/>
            </a:srgbClr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en-US" sz="2400" b="1" dirty="0">
                <a:solidFill>
                  <a:srgbClr val="C00000"/>
                </a:solidFill>
                <a:latin typeface="Berlin Sans FB" panose="020E0602020502020306" pitchFamily="34" charset="0"/>
                <a:cs typeface="Cavolini" panose="03000502040302020204" pitchFamily="66" charset="0"/>
              </a:rPr>
              <a:t>Final </a:t>
            </a:r>
          </a:p>
        </p:txBody>
      </p:sp>
      <p:sp>
        <p:nvSpPr>
          <p:cNvPr id="164" name="Flowchart: Connector 163">
            <a:extLst>
              <a:ext uri="{FF2B5EF4-FFF2-40B4-BE49-F238E27FC236}">
                <a16:creationId xmlns:a16="http://schemas.microsoft.com/office/drawing/2014/main" id="{71C63AD0-1F79-B92A-13C1-F4AAF3751DDE}"/>
              </a:ext>
            </a:extLst>
          </p:cNvPr>
          <p:cNvSpPr/>
          <p:nvPr/>
        </p:nvSpPr>
        <p:spPr>
          <a:xfrm>
            <a:off x="90613" y="1957762"/>
            <a:ext cx="2929922" cy="820068"/>
          </a:xfrm>
          <a:prstGeom prst="flowChart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Flowchart: Connector 164">
            <a:extLst>
              <a:ext uri="{FF2B5EF4-FFF2-40B4-BE49-F238E27FC236}">
                <a16:creationId xmlns:a16="http://schemas.microsoft.com/office/drawing/2014/main" id="{25B75C69-867D-C307-2E3E-85A819F3420D}"/>
              </a:ext>
            </a:extLst>
          </p:cNvPr>
          <p:cNvSpPr/>
          <p:nvPr/>
        </p:nvSpPr>
        <p:spPr>
          <a:xfrm>
            <a:off x="1463041" y="1940880"/>
            <a:ext cx="3904268" cy="820067"/>
          </a:xfrm>
          <a:prstGeom prst="flowChartConnector">
            <a:avLst/>
          </a:prstGeom>
          <a:solidFill>
            <a:srgbClr val="B4C7E7">
              <a:alpha val="40000"/>
            </a:srgb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99F98D4B-E95F-1FEA-749F-E8820B9B7549}"/>
              </a:ext>
            </a:extLst>
          </p:cNvPr>
          <p:cNvSpPr txBox="1"/>
          <p:nvPr/>
        </p:nvSpPr>
        <p:spPr>
          <a:xfrm>
            <a:off x="386215" y="2063192"/>
            <a:ext cx="1372428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i="1" dirty="0">
                <a:latin typeface="Congenial" panose="020B0604020202020204" pitchFamily="2" charset="0"/>
              </a:rPr>
              <a:t>“</a:t>
            </a:r>
            <a:r>
              <a:rPr lang="en-US" sz="1050" b="1" i="1" dirty="0">
                <a:solidFill>
                  <a:srgbClr val="0000FF"/>
                </a:solidFill>
                <a:latin typeface="Congenial" panose="020B0604020202020204" pitchFamily="2" charset="0"/>
              </a:rPr>
              <a:t>no</a:t>
            </a:r>
            <a:r>
              <a:rPr lang="en-US" sz="1050" i="1" dirty="0">
                <a:latin typeface="Congenial" panose="020B0604020202020204" pitchFamily="2" charset="0"/>
              </a:rPr>
              <a:t>” RAN Dependency</a:t>
            </a:r>
          </a:p>
          <a:p>
            <a:r>
              <a:rPr lang="en-US" sz="1050" i="1" dirty="0">
                <a:latin typeface="Congenial" panose="020B0604020202020204" pitchFamily="2" charset="0"/>
              </a:rPr>
              <a:t>OBJECTIVES</a:t>
            </a:r>
            <a:endParaRPr lang="en-US" sz="1050" dirty="0"/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798B7D16-50B8-3B27-D30E-FC04A3C75496}"/>
              </a:ext>
            </a:extLst>
          </p:cNvPr>
          <p:cNvSpPr txBox="1"/>
          <p:nvPr/>
        </p:nvSpPr>
        <p:spPr>
          <a:xfrm>
            <a:off x="1687726" y="2063191"/>
            <a:ext cx="143068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i="1" dirty="0">
                <a:solidFill>
                  <a:srgbClr val="0000FF"/>
                </a:solidFill>
                <a:latin typeface="Congenial" panose="020B0604020202020204" pitchFamily="2" charset="0"/>
              </a:rPr>
              <a:t>SA-led </a:t>
            </a:r>
            <a:r>
              <a:rPr lang="en-US" sz="1050" i="1" dirty="0">
                <a:latin typeface="Congenial" panose="020B0604020202020204" pitchFamily="2" charset="0"/>
              </a:rPr>
              <a:t>RAN Dependency OBJECTIVES</a:t>
            </a:r>
            <a:endParaRPr lang="en-US" sz="1050" dirty="0"/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27715B39-2B65-0DF4-3216-E16AC41876C0}"/>
              </a:ext>
            </a:extLst>
          </p:cNvPr>
          <p:cNvSpPr txBox="1"/>
          <p:nvPr/>
        </p:nvSpPr>
        <p:spPr>
          <a:xfrm>
            <a:off x="3187416" y="2091385"/>
            <a:ext cx="1984132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i="1" dirty="0">
                <a:solidFill>
                  <a:srgbClr val="0000FF"/>
                </a:solidFill>
                <a:latin typeface="Congenial" panose="020B0604020202020204" pitchFamily="2" charset="0"/>
              </a:rPr>
              <a:t>RAN-led </a:t>
            </a:r>
            <a:r>
              <a:rPr lang="en-US" sz="1050" i="1" dirty="0">
                <a:latin typeface="Congenial" panose="020B0604020202020204" pitchFamily="2" charset="0"/>
              </a:rPr>
              <a:t>RAN Dependency OBJECTIVES</a:t>
            </a:r>
            <a:endParaRPr lang="en-US" sz="1050" dirty="0"/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A4819551-1B0B-5199-2BAE-15CA96F01838}"/>
              </a:ext>
            </a:extLst>
          </p:cNvPr>
          <p:cNvSpPr txBox="1"/>
          <p:nvPr/>
        </p:nvSpPr>
        <p:spPr>
          <a:xfrm>
            <a:off x="606144" y="1663276"/>
            <a:ext cx="4114439" cy="342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" panose="020B0604020202020204" pitchFamily="2" charset="0"/>
              </a:rPr>
              <a:t>List of SIs/WIs/TEI-19s Approval </a:t>
            </a:r>
            <a:endParaRPr lang="en-US" sz="2000" i="1" dirty="0">
              <a:solidFill>
                <a:srgbClr val="0000FF"/>
              </a:solidFill>
              <a:latin typeface="Congenial" panose="020B0604020202020204" pitchFamily="2" charset="0"/>
            </a:endParaRP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CFAF5859-E6CF-A30B-B825-0D71DB573B12}"/>
              </a:ext>
            </a:extLst>
          </p:cNvPr>
          <p:cNvSpPr txBox="1"/>
          <p:nvPr/>
        </p:nvSpPr>
        <p:spPr>
          <a:xfrm>
            <a:off x="6015714" y="1622892"/>
            <a:ext cx="1935983" cy="17979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b="1" u="sng" dirty="0">
                <a:solidFill>
                  <a:schemeClr val="accent2"/>
                </a:solidFill>
                <a:latin typeface="Congenial" panose="020B0604020202020204" pitchFamily="2" charset="0"/>
              </a:rPr>
              <a:t>3Q2023</a:t>
            </a:r>
            <a:r>
              <a:rPr lang="en-US" sz="1000" b="1" dirty="0">
                <a:solidFill>
                  <a:schemeClr val="accent2"/>
                </a:solidFill>
                <a:latin typeface="Congenial" panose="020B0604020202020204" pitchFamily="2" charset="0"/>
              </a:rPr>
              <a:t>: </a:t>
            </a:r>
          </a:p>
          <a:p>
            <a:pPr marL="342900" indent="-342900">
              <a:lnSpc>
                <a:spcPts val="1600"/>
              </a:lnSpc>
              <a:spcAft>
                <a:spcPts val="600"/>
              </a:spcAft>
              <a:buAutoNum type="arabicParenBoth"/>
            </a:pPr>
            <a:r>
              <a:rPr lang="en-US" sz="1000" i="1" dirty="0">
                <a:solidFill>
                  <a:schemeClr val="accent2"/>
                </a:solidFill>
                <a:latin typeface="Congenial" panose="020B0604020202020204" pitchFamily="2" charset="0"/>
              </a:rPr>
              <a:t>Objectives with </a:t>
            </a:r>
            <a:r>
              <a:rPr lang="en-US" sz="1000" i="1" dirty="0">
                <a:latin typeface="Congenial" panose="020B0604020202020204" pitchFamily="2" charset="0"/>
              </a:rPr>
              <a:t>no RAN </a:t>
            </a:r>
            <a:r>
              <a:rPr lang="en-US" sz="1000" i="1" dirty="0">
                <a:solidFill>
                  <a:schemeClr val="accent2"/>
                </a:solidFill>
                <a:latin typeface="Congenial" panose="020B0604020202020204" pitchFamily="2" charset="0"/>
              </a:rPr>
              <a:t>or </a:t>
            </a:r>
            <a:r>
              <a:rPr lang="en-US" sz="1000" i="1" dirty="0">
                <a:latin typeface="Congenial" panose="020B0604020202020204" pitchFamily="2" charset="0"/>
              </a:rPr>
              <a:t>SA-led</a:t>
            </a:r>
            <a:r>
              <a:rPr lang="en-US" sz="1000" i="1" dirty="0">
                <a:solidFill>
                  <a:schemeClr val="accent2"/>
                </a:solidFill>
                <a:latin typeface="Congenial" panose="020B0604020202020204" pitchFamily="2" charset="0"/>
              </a:rPr>
              <a:t> dependency</a:t>
            </a:r>
          </a:p>
          <a:p>
            <a:pPr marL="342900" indent="-342900">
              <a:lnSpc>
                <a:spcPts val="1600"/>
              </a:lnSpc>
              <a:buAutoNum type="arabicParenBoth"/>
            </a:pPr>
            <a:r>
              <a:rPr lang="en-US" sz="1000" i="1" dirty="0">
                <a:solidFill>
                  <a:schemeClr val="accent2"/>
                </a:solidFill>
                <a:latin typeface="Congenial" panose="020B0604020202020204" pitchFamily="2" charset="0"/>
              </a:rPr>
              <a:t>Available TUs based on SA2 available TUs  during the 4Q2023 (NOTE: prioritization may be needed). </a:t>
            </a:r>
            <a:endParaRPr lang="en-US" sz="1000" dirty="0">
              <a:solidFill>
                <a:schemeClr val="accent2"/>
              </a:solidFill>
              <a:latin typeface="Congenial" panose="020B0604020202020204" pitchFamily="2" charset="0"/>
            </a:endParaRPr>
          </a:p>
        </p:txBody>
      </p: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B8E30667-D38F-73DE-F404-BA91204150A9}"/>
              </a:ext>
            </a:extLst>
          </p:cNvPr>
          <p:cNvCxnSpPr>
            <a:cxnSpLocks/>
          </p:cNvCxnSpPr>
          <p:nvPr/>
        </p:nvCxnSpPr>
        <p:spPr>
          <a:xfrm flipH="1">
            <a:off x="971959" y="4035593"/>
            <a:ext cx="10952" cy="643046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Connector 180">
            <a:extLst>
              <a:ext uri="{FF2B5EF4-FFF2-40B4-BE49-F238E27FC236}">
                <a16:creationId xmlns:a16="http://schemas.microsoft.com/office/drawing/2014/main" id="{AE84F484-D312-84F6-706B-CE6C9217FE27}"/>
              </a:ext>
            </a:extLst>
          </p:cNvPr>
          <p:cNvCxnSpPr>
            <a:cxnSpLocks/>
          </p:cNvCxnSpPr>
          <p:nvPr/>
        </p:nvCxnSpPr>
        <p:spPr>
          <a:xfrm>
            <a:off x="971959" y="4740399"/>
            <a:ext cx="7714841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9A3CBA68-ECF2-0B22-E6C3-59BDDCDA7F9C}"/>
              </a:ext>
            </a:extLst>
          </p:cNvPr>
          <p:cNvCxnSpPr>
            <a:cxnSpLocks/>
          </p:cNvCxnSpPr>
          <p:nvPr/>
        </p:nvCxnSpPr>
        <p:spPr>
          <a:xfrm>
            <a:off x="2403070" y="4034301"/>
            <a:ext cx="0" cy="537699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CCE813C2-3D6C-42AC-CD89-275A10893B1E}"/>
              </a:ext>
            </a:extLst>
          </p:cNvPr>
          <p:cNvCxnSpPr>
            <a:cxnSpLocks/>
          </p:cNvCxnSpPr>
          <p:nvPr/>
        </p:nvCxnSpPr>
        <p:spPr>
          <a:xfrm>
            <a:off x="2403070" y="4592276"/>
            <a:ext cx="6283730" cy="2042"/>
          </a:xfrm>
          <a:prstGeom prst="line">
            <a:avLst/>
          </a:prstGeom>
          <a:ln w="19050">
            <a:solidFill>
              <a:schemeClr val="accent1"/>
            </a:solidFill>
            <a:prstDash val="dash"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Flowchart: Connector 189">
            <a:extLst>
              <a:ext uri="{FF2B5EF4-FFF2-40B4-BE49-F238E27FC236}">
                <a16:creationId xmlns:a16="http://schemas.microsoft.com/office/drawing/2014/main" id="{576B56AC-8AA9-E0D9-3736-64CB57A5902E}"/>
              </a:ext>
            </a:extLst>
          </p:cNvPr>
          <p:cNvSpPr/>
          <p:nvPr/>
        </p:nvSpPr>
        <p:spPr>
          <a:xfrm>
            <a:off x="5519646" y="5299000"/>
            <a:ext cx="144195" cy="975049"/>
          </a:xfrm>
          <a:prstGeom prst="flowChartConnector">
            <a:avLst/>
          </a:prstGeom>
          <a:noFill/>
          <a:ln w="1905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5D865566-924F-2667-4F35-F078EA784DDC}"/>
              </a:ext>
            </a:extLst>
          </p:cNvPr>
          <p:cNvSpPr txBox="1"/>
          <p:nvPr/>
        </p:nvSpPr>
        <p:spPr>
          <a:xfrm>
            <a:off x="5726424" y="5348163"/>
            <a:ext cx="1480903" cy="361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sz="1050" i="1" dirty="0">
                <a:solidFill>
                  <a:schemeClr val="accent2"/>
                </a:solidFill>
                <a:latin typeface="Congenial" panose="020B0604020202020204" pitchFamily="2" charset="0"/>
              </a:rPr>
              <a:t>“NO</a:t>
            </a:r>
            <a:r>
              <a:rPr lang="en-US" sz="1050" i="1">
                <a:solidFill>
                  <a:schemeClr val="accent2"/>
                </a:solidFill>
                <a:latin typeface="Congenial" panose="020B0604020202020204" pitchFamily="2" charset="0"/>
              </a:rPr>
              <a:t>” RAN-led </a:t>
            </a:r>
            <a:r>
              <a:rPr lang="en-US" sz="1050" i="1" dirty="0">
                <a:solidFill>
                  <a:schemeClr val="accent2"/>
                </a:solidFill>
                <a:latin typeface="Congenial" panose="020B0604020202020204" pitchFamily="2" charset="0"/>
              </a:rPr>
              <a:t>Dependency</a:t>
            </a:r>
            <a:endParaRPr lang="en-US" sz="1050" dirty="0">
              <a:solidFill>
                <a:schemeClr val="accent2"/>
              </a:solidFill>
            </a:endParaRPr>
          </a:p>
        </p:txBody>
      </p:sp>
      <p:sp>
        <p:nvSpPr>
          <p:cNvPr id="193" name="Flowchart: Connector 192">
            <a:extLst>
              <a:ext uri="{FF2B5EF4-FFF2-40B4-BE49-F238E27FC236}">
                <a16:creationId xmlns:a16="http://schemas.microsoft.com/office/drawing/2014/main" id="{C64845B4-AC98-67C7-D122-392B4468DF79}"/>
              </a:ext>
            </a:extLst>
          </p:cNvPr>
          <p:cNvSpPr/>
          <p:nvPr/>
        </p:nvSpPr>
        <p:spPr>
          <a:xfrm>
            <a:off x="6399480" y="3846131"/>
            <a:ext cx="134790" cy="1168421"/>
          </a:xfrm>
          <a:prstGeom prst="flowChartConnector">
            <a:avLst/>
          </a:prstGeom>
          <a:noFill/>
          <a:ln w="190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6EB9059E-543A-5A27-8DA4-1F1CCCE56963}"/>
              </a:ext>
            </a:extLst>
          </p:cNvPr>
          <p:cNvSpPr txBox="1"/>
          <p:nvPr/>
        </p:nvSpPr>
        <p:spPr>
          <a:xfrm>
            <a:off x="8044936" y="1616298"/>
            <a:ext cx="2112216" cy="20031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b="1" u="sng" dirty="0">
                <a:solidFill>
                  <a:schemeClr val="accent5"/>
                </a:solidFill>
                <a:latin typeface="Congenial" panose="020B0604020202020204" pitchFamily="2" charset="0"/>
              </a:rPr>
              <a:t>4Q2023</a:t>
            </a:r>
            <a:r>
              <a:rPr lang="en-US" sz="1000" b="1" dirty="0">
                <a:solidFill>
                  <a:schemeClr val="accent2"/>
                </a:solidFill>
                <a:latin typeface="Congenial" panose="020B0604020202020204" pitchFamily="2" charset="0"/>
              </a:rPr>
              <a:t>: </a:t>
            </a:r>
          </a:p>
          <a:p>
            <a:pPr marL="342900" indent="-342900">
              <a:lnSpc>
                <a:spcPts val="1600"/>
              </a:lnSpc>
              <a:spcAft>
                <a:spcPts val="600"/>
              </a:spcAft>
              <a:buAutoNum type="arabicParenBoth"/>
            </a:pPr>
            <a:r>
              <a:rPr lang="en-US" sz="1000" i="1" dirty="0">
                <a:solidFill>
                  <a:schemeClr val="accent5"/>
                </a:solidFill>
                <a:latin typeface="Congenial" panose="020B0604020202020204" pitchFamily="2" charset="0"/>
              </a:rPr>
              <a:t>ALL Objectives in SIs/WIs/TEIs that have not been rejected during the 1</a:t>
            </a:r>
            <a:r>
              <a:rPr lang="en-US" sz="1000" i="1" baseline="30000" dirty="0">
                <a:solidFill>
                  <a:schemeClr val="accent5"/>
                </a:solidFill>
                <a:latin typeface="Congenial" panose="020B0604020202020204" pitchFamily="2" charset="0"/>
              </a:rPr>
              <a:t>st</a:t>
            </a:r>
            <a:r>
              <a:rPr lang="en-US" sz="1000" i="1" dirty="0">
                <a:solidFill>
                  <a:schemeClr val="accent5"/>
                </a:solidFill>
                <a:latin typeface="Congenial" panose="020B0604020202020204" pitchFamily="2" charset="0"/>
              </a:rPr>
              <a:t> Package determination. </a:t>
            </a:r>
          </a:p>
          <a:p>
            <a:pPr marL="342900" indent="-342900">
              <a:lnSpc>
                <a:spcPts val="1600"/>
              </a:lnSpc>
              <a:buAutoNum type="arabicParenBoth"/>
            </a:pPr>
            <a:r>
              <a:rPr lang="en-US" sz="1000" i="1" dirty="0">
                <a:solidFill>
                  <a:schemeClr val="accent5"/>
                </a:solidFill>
                <a:latin typeface="Congenial" panose="020B0604020202020204" pitchFamily="2" charset="0"/>
              </a:rPr>
              <a:t>Available TUs based on 1Q &amp; 2Q of 2024 (NOTE: prioritization may be needed). </a:t>
            </a:r>
            <a:endParaRPr lang="en-US" sz="1000" dirty="0">
              <a:solidFill>
                <a:schemeClr val="accent5"/>
              </a:solidFill>
              <a:latin typeface="Congenial" panose="020B0604020202020204" pitchFamily="2" charset="0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660DFB65-0C89-6CA9-CEF3-6408EAA3E64E}"/>
              </a:ext>
            </a:extLst>
          </p:cNvPr>
          <p:cNvSpPr txBox="1"/>
          <p:nvPr/>
        </p:nvSpPr>
        <p:spPr>
          <a:xfrm>
            <a:off x="6589781" y="3941440"/>
            <a:ext cx="1768682" cy="355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1050" b="1" i="1" dirty="0">
                <a:solidFill>
                  <a:schemeClr val="accent5"/>
                </a:solidFill>
                <a:latin typeface="Congenial" panose="020B0604020202020204" pitchFamily="2" charset="0"/>
              </a:rPr>
              <a:t>All </a:t>
            </a:r>
            <a:r>
              <a:rPr lang="en-US" sz="1050" i="1" dirty="0">
                <a:solidFill>
                  <a:schemeClr val="accent5"/>
                </a:solidFill>
                <a:latin typeface="Congenial" panose="020B0604020202020204" pitchFamily="2" charset="0"/>
              </a:rPr>
              <a:t>objectives</a:t>
            </a:r>
            <a:r>
              <a:rPr lang="en-US" sz="1050" b="1" i="1" dirty="0">
                <a:solidFill>
                  <a:schemeClr val="accent5"/>
                </a:solidFill>
                <a:latin typeface="Congenial" panose="020B0604020202020204" pitchFamily="2" charset="0"/>
              </a:rPr>
              <a:t> except the already approved ones</a:t>
            </a:r>
            <a:endParaRPr lang="en-US" sz="1050" b="1" dirty="0"/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4B29A506-405D-6C70-A101-C91C998C1293}"/>
              </a:ext>
            </a:extLst>
          </p:cNvPr>
          <p:cNvSpPr txBox="1"/>
          <p:nvPr/>
        </p:nvSpPr>
        <p:spPr>
          <a:xfrm>
            <a:off x="10625504" y="3190653"/>
            <a:ext cx="1189074" cy="100796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" panose="020B0604020202020204" pitchFamily="2" charset="0"/>
              </a:rPr>
              <a:t>Rel-19: </a:t>
            </a:r>
          </a:p>
          <a:p>
            <a:pPr>
              <a:lnSpc>
                <a:spcPts val="1800"/>
              </a:lnSpc>
            </a:pPr>
            <a:r>
              <a:rPr lang="en-US" sz="1400" b="1" dirty="0">
                <a:solidFill>
                  <a:srgbClr val="C00000"/>
                </a:solidFill>
                <a:latin typeface="Congenial" panose="020B0604020202020204" pitchFamily="2" charset="0"/>
              </a:rPr>
              <a:t>SA Stage-2 Final Package</a:t>
            </a:r>
          </a:p>
        </p:txBody>
      </p:sp>
    </p:spTree>
    <p:extLst>
      <p:ext uri="{BB962C8B-B14F-4D97-AF65-F5344CB8AC3E}">
        <p14:creationId xmlns:p14="http://schemas.microsoft.com/office/powerpoint/2010/main" val="71692186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F94DAB1-746A-F4B3-5EB3-F9E605833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578167"/>
            <a:ext cx="10515600" cy="833438"/>
          </a:xfrm>
        </p:spPr>
        <p:txBody>
          <a:bodyPr/>
          <a:lstStyle/>
          <a:p>
            <a:r>
              <a:rPr lang="en-US" sz="3600" b="1" dirty="0">
                <a:latin typeface="Agency FB" panose="020B0503020202020204" pitchFamily="34" charset="0"/>
              </a:rPr>
              <a:t>Example of Proposal for the 2-step process for</a:t>
            </a:r>
            <a:br>
              <a:rPr lang="en-US" sz="3600" b="1" dirty="0">
                <a:latin typeface="Agency FB" panose="020B0503020202020204" pitchFamily="34" charset="0"/>
              </a:rPr>
            </a:br>
            <a:r>
              <a:rPr lang="en-US" sz="3600" b="1" dirty="0">
                <a:latin typeface="Agency FB" panose="020B0503020202020204" pitchFamily="34" charset="0"/>
              </a:rPr>
              <a:t>Rel-19 SA Stage-2 Package Determination (2/2)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EC1E7B-7A1E-A66B-3857-D12548A49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" y="6641039"/>
            <a:ext cx="649224" cy="182671"/>
          </a:xfrm>
          <a:prstGeom prst="rect">
            <a:avLst/>
          </a:prstGeom>
        </p:spPr>
      </p:pic>
      <p:sp>
        <p:nvSpPr>
          <p:cNvPr id="195" name="TextBox 194">
            <a:extLst>
              <a:ext uri="{FF2B5EF4-FFF2-40B4-BE49-F238E27FC236}">
                <a16:creationId xmlns:a16="http://schemas.microsoft.com/office/drawing/2014/main" id="{182275BC-C061-C1F4-194C-AFC306837996}"/>
              </a:ext>
            </a:extLst>
          </p:cNvPr>
          <p:cNvSpPr txBox="1"/>
          <p:nvPr/>
        </p:nvSpPr>
        <p:spPr>
          <a:xfrm>
            <a:off x="152400" y="1828800"/>
            <a:ext cx="11624310" cy="4883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Principles:</a:t>
            </a:r>
            <a:r>
              <a:rPr lang="en-US" b="1" dirty="0"/>
              <a:t> SIs/WIs with RAN dependency is not necessarily excluded from 1</a:t>
            </a:r>
            <a:r>
              <a:rPr lang="en-US" b="1" baseline="30000" dirty="0"/>
              <a:t>st</a:t>
            </a:r>
            <a:r>
              <a:rPr lang="en-US" b="1" dirty="0"/>
              <a:t> Package.</a:t>
            </a:r>
          </a:p>
          <a:p>
            <a:endParaRPr lang="en-US" dirty="0"/>
          </a:p>
          <a:p>
            <a:pPr marL="342900" indent="-342900">
              <a:lnSpc>
                <a:spcPts val="2000"/>
              </a:lnSpc>
              <a:spcAft>
                <a:spcPts val="1200"/>
              </a:spcAft>
              <a:buAutoNum type="arabicParenBoth"/>
            </a:pPr>
            <a:r>
              <a:rPr lang="en-US" b="1" dirty="0">
                <a:latin typeface="Congenial" panose="02000503040000020004" pitchFamily="2" charset="0"/>
              </a:rPr>
              <a:t>1</a:t>
            </a:r>
            <a:r>
              <a:rPr lang="en-US" b="1" baseline="30000" dirty="0">
                <a:latin typeface="Congenial" panose="02000503040000020004" pitchFamily="2" charset="0"/>
              </a:rPr>
              <a:t>st</a:t>
            </a:r>
            <a:r>
              <a:rPr lang="en-US" b="1" dirty="0">
                <a:latin typeface="Congenial" panose="02000503040000020004" pitchFamily="2" charset="0"/>
              </a:rPr>
              <a:t> package approval </a:t>
            </a:r>
            <a:r>
              <a:rPr lang="en-US" dirty="0">
                <a:latin typeface="Congenial" panose="02000503040000020004" pitchFamily="2" charset="0"/>
              </a:rPr>
              <a:t>for OBJECTIVES(SI/WI) that does NOT have RAN-led dependency.  </a:t>
            </a:r>
          </a:p>
          <a:p>
            <a:pPr marL="800100" lvl="1" indent="-342900">
              <a:lnSpc>
                <a:spcPts val="2000"/>
              </a:lnSpc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US" dirty="0">
                <a:latin typeface="Congenial" panose="02000503040000020004" pitchFamily="2" charset="0"/>
              </a:rPr>
              <a:t>Total TUs in 4Q2023 </a:t>
            </a:r>
            <a:r>
              <a:rPr lang="en-US" sz="2400" b="1" dirty="0">
                <a:latin typeface="Congenial" panose="02000503040000020004" pitchFamily="2" charset="0"/>
              </a:rPr>
              <a:t>=</a:t>
            </a:r>
            <a:r>
              <a:rPr lang="en-US" dirty="0">
                <a:latin typeface="Congenial" panose="02000503040000020004" pitchFamily="2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genial" panose="02000503040000020004" pitchFamily="2" charset="0"/>
              </a:rPr>
              <a:t>Available TUs (1</a:t>
            </a:r>
            <a:r>
              <a:rPr lang="en-US" baseline="30000" dirty="0">
                <a:solidFill>
                  <a:srgbClr val="0000FF"/>
                </a:solidFill>
                <a:latin typeface="Congenial" panose="02000503040000020004" pitchFamily="2" charset="0"/>
              </a:rPr>
              <a:t>st</a:t>
            </a:r>
            <a:r>
              <a:rPr lang="en-US" dirty="0">
                <a:solidFill>
                  <a:srgbClr val="0000FF"/>
                </a:solidFill>
                <a:latin typeface="Congenial" panose="02000503040000020004" pitchFamily="2" charset="0"/>
              </a:rPr>
              <a:t> package)</a:t>
            </a:r>
          </a:p>
          <a:p>
            <a:pPr marL="1200150" lvl="2" indent="-285750">
              <a:lnSpc>
                <a:spcPts val="2000"/>
              </a:lnSpc>
              <a:spcAft>
                <a:spcPts val="1200"/>
              </a:spcAft>
              <a:buFont typeface="Congenial" panose="02000503040000020004" pitchFamily="2" charset="0"/>
              <a:buChar char="−"/>
            </a:pPr>
            <a:r>
              <a:rPr lang="en-US" dirty="0">
                <a:latin typeface="Congenial" panose="02000503040000020004" pitchFamily="2" charset="0"/>
              </a:rPr>
              <a:t>Prioritization among SIs/WIs may be needed if the total TUs exceed </a:t>
            </a:r>
            <a:r>
              <a:rPr lang="en-US" dirty="0">
                <a:solidFill>
                  <a:srgbClr val="0000FF"/>
                </a:solidFill>
                <a:latin typeface="Congenial" panose="02000503040000020004" pitchFamily="2" charset="0"/>
              </a:rPr>
              <a:t>Available TUs (1</a:t>
            </a:r>
            <a:r>
              <a:rPr lang="en-US" baseline="30000" dirty="0">
                <a:solidFill>
                  <a:srgbClr val="0000FF"/>
                </a:solidFill>
                <a:latin typeface="Congenial" panose="02000503040000020004" pitchFamily="2" charset="0"/>
              </a:rPr>
              <a:t>st</a:t>
            </a:r>
            <a:r>
              <a:rPr lang="en-US" dirty="0">
                <a:solidFill>
                  <a:srgbClr val="0000FF"/>
                </a:solidFill>
                <a:latin typeface="Congenial" panose="02000503040000020004" pitchFamily="2" charset="0"/>
              </a:rPr>
              <a:t> package).</a:t>
            </a:r>
            <a:endParaRPr lang="en-US" dirty="0">
              <a:latin typeface="Congenial" panose="02000503040000020004" pitchFamily="2" charset="0"/>
            </a:endParaRPr>
          </a:p>
          <a:p>
            <a:pPr marL="342900" indent="-342900">
              <a:lnSpc>
                <a:spcPts val="2000"/>
              </a:lnSpc>
              <a:spcAft>
                <a:spcPts val="1200"/>
              </a:spcAft>
              <a:buAutoNum type="arabicParenBoth"/>
            </a:pPr>
            <a:r>
              <a:rPr lang="en-US" dirty="0">
                <a:latin typeface="Congenial" panose="02000503040000020004" pitchFamily="2" charset="0"/>
              </a:rPr>
              <a:t> </a:t>
            </a:r>
            <a:r>
              <a:rPr lang="en-US" b="1" dirty="0">
                <a:latin typeface="Congenial" panose="02000503040000020004" pitchFamily="2" charset="0"/>
              </a:rPr>
              <a:t>2</a:t>
            </a:r>
            <a:r>
              <a:rPr lang="en-US" b="1" baseline="30000" dirty="0">
                <a:latin typeface="Congenial" panose="02000503040000020004" pitchFamily="2" charset="0"/>
              </a:rPr>
              <a:t>nd</a:t>
            </a:r>
            <a:r>
              <a:rPr lang="en-US" b="1" dirty="0">
                <a:latin typeface="Congenial" panose="02000503040000020004" pitchFamily="2" charset="0"/>
              </a:rPr>
              <a:t> package approval </a:t>
            </a:r>
            <a:r>
              <a:rPr lang="en-US" dirty="0">
                <a:latin typeface="Congenial" panose="02000503040000020004" pitchFamily="2" charset="0"/>
              </a:rPr>
              <a:t>for ALL OBJECTIVES (</a:t>
            </a:r>
            <a:r>
              <a:rPr lang="en-US" sz="1600" i="1" dirty="0">
                <a:latin typeface="Congenial" panose="02000503040000020004" pitchFamily="2" charset="0"/>
              </a:rPr>
              <a:t>except those have been approved in 1</a:t>
            </a:r>
            <a:r>
              <a:rPr lang="en-US" sz="1600" i="1" baseline="30000" dirty="0">
                <a:latin typeface="Congenial" panose="02000503040000020004" pitchFamily="2" charset="0"/>
              </a:rPr>
              <a:t>st</a:t>
            </a:r>
            <a:r>
              <a:rPr lang="en-US" sz="1600" i="1" dirty="0">
                <a:latin typeface="Congenial" panose="02000503040000020004" pitchFamily="2" charset="0"/>
              </a:rPr>
              <a:t> package</a:t>
            </a:r>
            <a:r>
              <a:rPr lang="en-US" dirty="0">
                <a:latin typeface="Congenial" panose="02000503040000020004" pitchFamily="2" charset="0"/>
              </a:rPr>
              <a:t>) from the SIs/WIs/TEIs irrespective of the RAN-led dependency for those objectives based on 18-month timeline  </a:t>
            </a:r>
          </a:p>
          <a:p>
            <a:pPr marL="800100" lvl="1" indent="-342900">
              <a:lnSpc>
                <a:spcPts val="2000"/>
              </a:lnSpc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US" dirty="0">
                <a:latin typeface="Congenial" panose="02000503040000020004" pitchFamily="2" charset="0"/>
              </a:rPr>
              <a:t>Total TUs in (1Q+2Q+3Q+4Q)2024 “plus” in (1Q)2025 </a:t>
            </a:r>
            <a:r>
              <a:rPr lang="en-US" sz="2400" b="1" dirty="0">
                <a:latin typeface="Congenial" panose="02000503040000020004" pitchFamily="2" charset="0"/>
              </a:rPr>
              <a:t>=</a:t>
            </a:r>
            <a:r>
              <a:rPr lang="en-US" dirty="0">
                <a:latin typeface="Congenial" panose="02000503040000020004" pitchFamily="2" charset="0"/>
              </a:rPr>
              <a:t> </a:t>
            </a:r>
            <a:r>
              <a:rPr lang="en-US" dirty="0">
                <a:solidFill>
                  <a:srgbClr val="00B050"/>
                </a:solidFill>
                <a:latin typeface="Congenial" panose="02000503040000020004" pitchFamily="2" charset="0"/>
              </a:rPr>
              <a:t>Available TUs (2</a:t>
            </a:r>
            <a:r>
              <a:rPr lang="en-US" baseline="30000" dirty="0">
                <a:solidFill>
                  <a:srgbClr val="00B050"/>
                </a:solidFill>
                <a:latin typeface="Congenial" panose="02000503040000020004" pitchFamily="2" charset="0"/>
              </a:rPr>
              <a:t>nd</a:t>
            </a:r>
            <a:r>
              <a:rPr lang="en-US" dirty="0">
                <a:solidFill>
                  <a:srgbClr val="00B050"/>
                </a:solidFill>
                <a:latin typeface="Congenial" panose="02000503040000020004" pitchFamily="2" charset="0"/>
              </a:rPr>
              <a:t> package) </a:t>
            </a:r>
          </a:p>
          <a:p>
            <a:pPr marL="1257300" lvl="2" indent="-342900">
              <a:lnSpc>
                <a:spcPts val="2000"/>
              </a:lnSpc>
              <a:spcAft>
                <a:spcPts val="1200"/>
              </a:spcAft>
              <a:buFont typeface="Congenial" panose="02000503040000020004" pitchFamily="2" charset="0"/>
              <a:buChar char="−"/>
            </a:pPr>
            <a:r>
              <a:rPr lang="en-US" dirty="0">
                <a:latin typeface="Congenial" panose="02000503040000020004" pitchFamily="2" charset="0"/>
              </a:rPr>
              <a:t>Prioritization among SIs/WIs/TEIs may be needed if the total TUs exceed </a:t>
            </a:r>
            <a:r>
              <a:rPr lang="en-US" dirty="0">
                <a:solidFill>
                  <a:srgbClr val="00B050"/>
                </a:solidFill>
                <a:latin typeface="Congenial" panose="02000503040000020004" pitchFamily="2" charset="0"/>
              </a:rPr>
              <a:t>Available TUs (2</a:t>
            </a:r>
            <a:r>
              <a:rPr lang="en-US" baseline="30000" dirty="0">
                <a:solidFill>
                  <a:srgbClr val="00B050"/>
                </a:solidFill>
                <a:latin typeface="Congenial" panose="02000503040000020004" pitchFamily="2" charset="0"/>
              </a:rPr>
              <a:t>nd</a:t>
            </a:r>
            <a:r>
              <a:rPr lang="en-US" dirty="0">
                <a:solidFill>
                  <a:srgbClr val="00B050"/>
                </a:solidFill>
                <a:latin typeface="Congenial" panose="02000503040000020004" pitchFamily="2" charset="0"/>
              </a:rPr>
              <a:t> package)</a:t>
            </a:r>
            <a:r>
              <a:rPr lang="en-US" dirty="0">
                <a:latin typeface="Congenial" panose="02000503040000020004" pitchFamily="2" charset="0"/>
              </a:rPr>
              <a:t>. </a:t>
            </a:r>
          </a:p>
          <a:p>
            <a:pPr>
              <a:lnSpc>
                <a:spcPts val="2000"/>
              </a:lnSpc>
              <a:spcAft>
                <a:spcPts val="1200"/>
              </a:spcAft>
            </a:pPr>
            <a:r>
              <a:rPr lang="en-US" sz="1200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Congenial" panose="02000503040000020004" pitchFamily="2" charset="0"/>
              </a:rPr>
              <a:t>NOTE-1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ongenial" panose="02000503040000020004" pitchFamily="2" charset="0"/>
              </a:rPr>
              <a:t>: 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ngenial" panose="02000503040000020004" pitchFamily="2" charset="0"/>
              </a:rPr>
              <a:t>“</a:t>
            </a:r>
            <a:r>
              <a:rPr lang="en-US" sz="12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ngenial" panose="02000503040000020004" pitchFamily="2" charset="0"/>
              </a:rPr>
              <a:t>NO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ngenial" panose="02000503040000020004" pitchFamily="2" charset="0"/>
              </a:rPr>
              <a:t>” additional TU is assigned to Objective with already allocated TU(s)</a:t>
            </a:r>
          </a:p>
          <a:p>
            <a:pPr marL="914400" indent="-914400">
              <a:lnSpc>
                <a:spcPts val="2000"/>
              </a:lnSpc>
              <a:spcAft>
                <a:spcPts val="1200"/>
              </a:spcAft>
            </a:pPr>
            <a:r>
              <a:rPr lang="en-US" sz="1200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Congenial" panose="02000503040000020004" pitchFamily="2" charset="0"/>
              </a:rPr>
              <a:t>NOTE-2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ongenial" panose="02000503040000020004" pitchFamily="2" charset="0"/>
              </a:rPr>
              <a:t>: 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ngenial" panose="02000503040000020004" pitchFamily="2" charset="0"/>
              </a:rPr>
              <a:t>SI/WI that has been excluded totally from the 1</a:t>
            </a:r>
            <a:r>
              <a:rPr lang="en-US" sz="1200" i="1" baseline="30000" dirty="0">
                <a:solidFill>
                  <a:schemeClr val="tx1">
                    <a:lumMod val="50000"/>
                    <a:lumOff val="50000"/>
                  </a:schemeClr>
                </a:solidFill>
                <a:latin typeface="Congenial" panose="02000503040000020004" pitchFamily="2" charset="0"/>
              </a:rPr>
              <a:t>st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ngenial" panose="02000503040000020004" pitchFamily="2" charset="0"/>
              </a:rPr>
              <a:t> package </a:t>
            </a:r>
            <a:r>
              <a:rPr lang="en-US" sz="12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ngenial" panose="02000503040000020004" pitchFamily="2" charset="0"/>
              </a:rPr>
              <a:t>SHALL NOT 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ngenial" panose="02000503040000020004" pitchFamily="2" charset="0"/>
              </a:rPr>
              <a:t>be re-considered for the 2</a:t>
            </a:r>
            <a:r>
              <a:rPr lang="en-US" sz="1200" i="1" baseline="30000" dirty="0">
                <a:solidFill>
                  <a:schemeClr val="tx1">
                    <a:lumMod val="50000"/>
                    <a:lumOff val="50000"/>
                  </a:schemeClr>
                </a:solidFill>
                <a:latin typeface="Congenial" panose="02000503040000020004" pitchFamily="2" charset="0"/>
              </a:rPr>
              <a:t>nd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ngenial" panose="02000503040000020004" pitchFamily="2" charset="0"/>
              </a:rPr>
              <a:t> package. </a:t>
            </a:r>
          </a:p>
          <a:p>
            <a:pPr marL="914400" indent="-914400">
              <a:lnSpc>
                <a:spcPts val="2000"/>
              </a:lnSpc>
              <a:spcAft>
                <a:spcPts val="1200"/>
              </a:spcAft>
            </a:pPr>
            <a:r>
              <a:rPr lang="en-US" sz="1200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Congenial" panose="02000503040000020004" pitchFamily="2" charset="0"/>
              </a:rPr>
              <a:t>NOTE-3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ongenial" panose="02000503040000020004" pitchFamily="2" charset="0"/>
              </a:rPr>
              <a:t>: 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ngenial" panose="02000503040000020004" pitchFamily="2" charset="0"/>
              </a:rPr>
              <a:t>NO MORE than “18” SIs in Rel-19 </a:t>
            </a:r>
          </a:p>
          <a:p>
            <a:pPr marL="914400" indent="-914400">
              <a:lnSpc>
                <a:spcPts val="2000"/>
              </a:lnSpc>
              <a:spcAft>
                <a:spcPts val="1200"/>
              </a:spcAft>
            </a:pPr>
            <a:endParaRPr lang="en-US" i="1" dirty="0">
              <a:solidFill>
                <a:schemeClr val="tx1">
                  <a:lumMod val="50000"/>
                  <a:lumOff val="50000"/>
                </a:schemeClr>
              </a:solidFill>
              <a:latin typeface="Congenial" panose="020005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19673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F2CD540-AD9C-D923-3B6D-D0DB2053B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60" y="586204"/>
            <a:ext cx="10515600" cy="833438"/>
          </a:xfrm>
        </p:spPr>
        <p:txBody>
          <a:bodyPr/>
          <a:lstStyle/>
          <a:p>
            <a:r>
              <a:rPr lang="en-US" sz="3600" b="1" dirty="0">
                <a:latin typeface="Agency FB" panose="020B0503020202020204" pitchFamily="34" charset="0"/>
              </a:rPr>
              <a:t>Example for 2-Step Approval Process for</a:t>
            </a:r>
            <a:br>
              <a:rPr lang="en-US" sz="3600" b="1" dirty="0">
                <a:latin typeface="Agency FB" panose="020B0503020202020204" pitchFamily="34" charset="0"/>
              </a:rPr>
            </a:br>
            <a:r>
              <a:rPr lang="en-US" sz="3600" b="1" dirty="0">
                <a:latin typeface="Agency FB" panose="020B0503020202020204" pitchFamily="34" charset="0"/>
              </a:rPr>
              <a:t>Company Submitted Rel-19 SID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FEBBBA-77FB-8F3B-DC69-C25A81686319}"/>
              </a:ext>
            </a:extLst>
          </p:cNvPr>
          <p:cNvSpPr/>
          <p:nvPr/>
        </p:nvSpPr>
        <p:spPr>
          <a:xfrm>
            <a:off x="209551" y="1695450"/>
            <a:ext cx="5657850" cy="276225"/>
          </a:xfrm>
          <a:prstGeom prst="rect">
            <a:avLst/>
          </a:prstGeom>
          <a:solidFill>
            <a:srgbClr val="C0000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3Q2023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8125DA9-5A48-FEA0-C6FB-6B048D62765E}"/>
              </a:ext>
            </a:extLst>
          </p:cNvPr>
          <p:cNvSpPr/>
          <p:nvPr/>
        </p:nvSpPr>
        <p:spPr>
          <a:xfrm>
            <a:off x="209551" y="1961733"/>
            <a:ext cx="1885950" cy="276225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July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0BD4CF0-F53E-14A9-C4C4-228FDE810737}"/>
              </a:ext>
            </a:extLst>
          </p:cNvPr>
          <p:cNvSpPr/>
          <p:nvPr/>
        </p:nvSpPr>
        <p:spPr>
          <a:xfrm>
            <a:off x="2095501" y="1962150"/>
            <a:ext cx="1885950" cy="276225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August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112295E-C22F-4EE8-DA99-EF4C14C2A188}"/>
              </a:ext>
            </a:extLst>
          </p:cNvPr>
          <p:cNvSpPr/>
          <p:nvPr/>
        </p:nvSpPr>
        <p:spPr>
          <a:xfrm>
            <a:off x="3981451" y="1961733"/>
            <a:ext cx="1885950" cy="276225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September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E6C54B-2076-26CC-7CC5-52F28AE24F0B}"/>
              </a:ext>
            </a:extLst>
          </p:cNvPr>
          <p:cNvSpPr/>
          <p:nvPr/>
        </p:nvSpPr>
        <p:spPr>
          <a:xfrm>
            <a:off x="5867401" y="1695450"/>
            <a:ext cx="5657850" cy="276225"/>
          </a:xfrm>
          <a:prstGeom prst="rect">
            <a:avLst/>
          </a:prstGeom>
          <a:solidFill>
            <a:srgbClr val="C0000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4Q2023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029DCE9-52A9-EA48-F263-5530FEA1837C}"/>
              </a:ext>
            </a:extLst>
          </p:cNvPr>
          <p:cNvSpPr/>
          <p:nvPr/>
        </p:nvSpPr>
        <p:spPr>
          <a:xfrm>
            <a:off x="5867401" y="1961733"/>
            <a:ext cx="1885950" cy="276225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October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433521D-F2EA-1FF3-EA3C-1DF55C01491E}"/>
              </a:ext>
            </a:extLst>
          </p:cNvPr>
          <p:cNvSpPr/>
          <p:nvPr/>
        </p:nvSpPr>
        <p:spPr>
          <a:xfrm>
            <a:off x="7753351" y="1962150"/>
            <a:ext cx="1885950" cy="276225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November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FB1F3B4-6959-5BC6-886F-BC8B8E391058}"/>
              </a:ext>
            </a:extLst>
          </p:cNvPr>
          <p:cNvSpPr/>
          <p:nvPr/>
        </p:nvSpPr>
        <p:spPr>
          <a:xfrm>
            <a:off x="9639301" y="1961733"/>
            <a:ext cx="1885950" cy="276225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December</a:t>
            </a:r>
          </a:p>
        </p:txBody>
      </p:sp>
      <p:pic>
        <p:nvPicPr>
          <p:cNvPr id="23" name="Picture 22" descr="A picture containing text, black, dark&#10;&#10;Description automatically generated">
            <a:extLst>
              <a:ext uri="{FF2B5EF4-FFF2-40B4-BE49-F238E27FC236}">
                <a16:creationId xmlns:a16="http://schemas.microsoft.com/office/drawing/2014/main" id="{5E1007AC-2454-3E98-6016-CC13307ED6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09551" y="3568005"/>
            <a:ext cx="1364544" cy="170235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731F837E-1230-D3D2-6FBA-1CE2BDAE2DE2}"/>
              </a:ext>
            </a:extLst>
          </p:cNvPr>
          <p:cNvSpPr txBox="1"/>
          <p:nvPr/>
        </p:nvSpPr>
        <p:spPr>
          <a:xfrm>
            <a:off x="438847" y="3964367"/>
            <a:ext cx="1221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Objective-1: </a:t>
            </a:r>
            <a:r>
              <a:rPr lang="en-US" sz="700" b="1" dirty="0">
                <a:solidFill>
                  <a:srgbClr val="0000FF"/>
                </a:solidFill>
                <a:highlight>
                  <a:srgbClr val="FFFF00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No</a:t>
            </a:r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RAN </a:t>
            </a:r>
          </a:p>
          <a:p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Impact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ED77572-C32E-65B5-7948-C96025F0720F}"/>
              </a:ext>
            </a:extLst>
          </p:cNvPr>
          <p:cNvSpPr txBox="1"/>
          <p:nvPr/>
        </p:nvSpPr>
        <p:spPr>
          <a:xfrm>
            <a:off x="438847" y="4316688"/>
            <a:ext cx="1221809" cy="344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Objective-2: </a:t>
            </a:r>
            <a:r>
              <a:rPr lang="en-US" sz="700" b="1" dirty="0">
                <a:solidFill>
                  <a:srgbClr val="0000FF"/>
                </a:solidFill>
                <a:highlight>
                  <a:srgbClr val="FFFF00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SA-led</a:t>
            </a:r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RAN Impact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7EE049-6933-27EF-9DFB-67ED78A28A1C}"/>
              </a:ext>
            </a:extLst>
          </p:cNvPr>
          <p:cNvSpPr txBox="1"/>
          <p:nvPr/>
        </p:nvSpPr>
        <p:spPr>
          <a:xfrm>
            <a:off x="444520" y="4670747"/>
            <a:ext cx="1148625" cy="344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Objective-3: </a:t>
            </a:r>
            <a:r>
              <a:rPr lang="en-US" sz="700" b="1" dirty="0">
                <a:solidFill>
                  <a:srgbClr val="0000FF"/>
                </a:solidFill>
                <a:highlight>
                  <a:srgbClr val="FFFF00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RAN-led</a:t>
            </a:r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RAN Impact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4662F1C-CB56-49C3-4AC6-B3496906D49E}"/>
              </a:ext>
            </a:extLst>
          </p:cNvPr>
          <p:cNvSpPr txBox="1"/>
          <p:nvPr/>
        </p:nvSpPr>
        <p:spPr>
          <a:xfrm>
            <a:off x="449424" y="3612046"/>
            <a:ext cx="13019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Company: X, Y, Z     </a:t>
            </a:r>
          </a:p>
          <a:p>
            <a:r>
              <a:rPr lang="en-US" sz="800" b="1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SID: QQQ</a:t>
            </a:r>
          </a:p>
        </p:txBody>
      </p:sp>
      <p:pic>
        <p:nvPicPr>
          <p:cNvPr id="28" name="Picture 27" descr="A picture containing text, black, dark&#10;&#10;Description automatically generated">
            <a:extLst>
              <a:ext uri="{FF2B5EF4-FFF2-40B4-BE49-F238E27FC236}">
                <a16:creationId xmlns:a16="http://schemas.microsoft.com/office/drawing/2014/main" id="{19BF21AD-B712-3C43-CE07-7D7FD59D1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281716" y="3566249"/>
            <a:ext cx="1364544" cy="170235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E64F428A-7DC8-1E0B-B82D-E2B31DDEBC5A}"/>
              </a:ext>
            </a:extLst>
          </p:cNvPr>
          <p:cNvSpPr txBox="1"/>
          <p:nvPr/>
        </p:nvSpPr>
        <p:spPr>
          <a:xfrm>
            <a:off x="2511012" y="3962611"/>
            <a:ext cx="1221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Objective-1: </a:t>
            </a:r>
            <a:r>
              <a:rPr lang="en-US" sz="700" b="1" dirty="0">
                <a:solidFill>
                  <a:srgbClr val="0000FF"/>
                </a:solidFill>
                <a:highlight>
                  <a:srgbClr val="FFFF00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No</a:t>
            </a:r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RAN </a:t>
            </a:r>
          </a:p>
          <a:p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Impact (Agreed)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A7F7E8F-9671-DAFC-8C94-20DCAEF83EBA}"/>
              </a:ext>
            </a:extLst>
          </p:cNvPr>
          <p:cNvSpPr txBox="1"/>
          <p:nvPr/>
        </p:nvSpPr>
        <p:spPr>
          <a:xfrm>
            <a:off x="2511012" y="4314932"/>
            <a:ext cx="1327090" cy="341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Objective-2: </a:t>
            </a:r>
            <a:r>
              <a:rPr lang="en-US" sz="700" b="1" dirty="0">
                <a:solidFill>
                  <a:srgbClr val="0000FF"/>
                </a:solidFill>
                <a:highlight>
                  <a:srgbClr val="FFFF00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SA-led</a:t>
            </a:r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RAN Impact (Agreed)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8E1BFC6-26F9-EED2-B6D5-C929367E091C}"/>
              </a:ext>
            </a:extLst>
          </p:cNvPr>
          <p:cNvSpPr txBox="1"/>
          <p:nvPr/>
        </p:nvSpPr>
        <p:spPr>
          <a:xfrm>
            <a:off x="2521589" y="3610290"/>
            <a:ext cx="1266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Company: X, Y, Z    </a:t>
            </a:r>
          </a:p>
          <a:p>
            <a:r>
              <a:rPr lang="en-US" sz="800" b="1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SID: QQQ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6B3A112-0E05-0991-F0E3-BE76611D8340}"/>
              </a:ext>
            </a:extLst>
          </p:cNvPr>
          <p:cNvSpPr txBox="1"/>
          <p:nvPr/>
        </p:nvSpPr>
        <p:spPr>
          <a:xfrm>
            <a:off x="176382" y="3364069"/>
            <a:ext cx="992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n-lt"/>
                <a:cs typeface="Cavolini" panose="03000502040302020204" pitchFamily="66" charset="0"/>
              </a:rPr>
              <a:t>Version:  Alpha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113A032-C8B5-7C80-B76A-1A6698374AC8}"/>
              </a:ext>
            </a:extLst>
          </p:cNvPr>
          <p:cNvSpPr txBox="1"/>
          <p:nvPr/>
        </p:nvSpPr>
        <p:spPr>
          <a:xfrm>
            <a:off x="2279669" y="3358443"/>
            <a:ext cx="9268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n-lt"/>
                <a:cs typeface="Cavolini" panose="03000502040302020204" pitchFamily="66" charset="0"/>
              </a:rPr>
              <a:t>Version:  Beta</a:t>
            </a:r>
          </a:p>
        </p:txBody>
      </p:sp>
      <p:pic>
        <p:nvPicPr>
          <p:cNvPr id="35" name="Picture 34" descr="A picture containing text, black, dark&#10;&#10;Description automatically generated">
            <a:extLst>
              <a:ext uri="{FF2B5EF4-FFF2-40B4-BE49-F238E27FC236}">
                <a16:creationId xmlns:a16="http://schemas.microsoft.com/office/drawing/2014/main" id="{7DE4A0F1-22FE-8E9E-F74D-11DBFC4BD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208073" y="3558925"/>
            <a:ext cx="1364544" cy="170235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75E6EA4A-5598-795B-7288-999A83AB971F}"/>
              </a:ext>
            </a:extLst>
          </p:cNvPr>
          <p:cNvSpPr txBox="1"/>
          <p:nvPr/>
        </p:nvSpPr>
        <p:spPr>
          <a:xfrm>
            <a:off x="4437369" y="3955287"/>
            <a:ext cx="1221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Objective-1: </a:t>
            </a:r>
            <a:r>
              <a:rPr lang="en-US" sz="700" b="1" dirty="0">
                <a:solidFill>
                  <a:srgbClr val="0000FF"/>
                </a:solidFill>
                <a:highlight>
                  <a:srgbClr val="FFFF00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No</a:t>
            </a:r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RAN </a:t>
            </a:r>
          </a:p>
          <a:p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Impact (Approved)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7996068-3248-4C30-A698-4EC6E663E2D9}"/>
              </a:ext>
            </a:extLst>
          </p:cNvPr>
          <p:cNvSpPr txBox="1"/>
          <p:nvPr/>
        </p:nvSpPr>
        <p:spPr>
          <a:xfrm>
            <a:off x="4437369" y="4288558"/>
            <a:ext cx="1275818" cy="337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6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Objective-2: </a:t>
            </a:r>
            <a:r>
              <a:rPr lang="en-US" sz="600" b="1" dirty="0">
                <a:solidFill>
                  <a:srgbClr val="0000FF"/>
                </a:solidFill>
                <a:highlight>
                  <a:srgbClr val="FFFF00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SA-led</a:t>
            </a:r>
            <a:r>
              <a:rPr lang="en-US" sz="6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RAN Impact (Approved)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F70C5BD-D574-21AE-C4B8-C9D0D75F0FA1}"/>
              </a:ext>
            </a:extLst>
          </p:cNvPr>
          <p:cNvSpPr txBox="1"/>
          <p:nvPr/>
        </p:nvSpPr>
        <p:spPr>
          <a:xfrm>
            <a:off x="4447946" y="3602966"/>
            <a:ext cx="1266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Company: X, Y, Z    </a:t>
            </a:r>
          </a:p>
          <a:p>
            <a:r>
              <a:rPr lang="en-US" sz="800" b="1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SID: QQQ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32C4A37-24FE-8D82-F3CF-4E74A964DC88}"/>
              </a:ext>
            </a:extLst>
          </p:cNvPr>
          <p:cNvSpPr txBox="1"/>
          <p:nvPr/>
        </p:nvSpPr>
        <p:spPr>
          <a:xfrm>
            <a:off x="4142694" y="3351761"/>
            <a:ext cx="10983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n-lt"/>
                <a:cs typeface="Cavolini" panose="03000502040302020204" pitchFamily="66" charset="0"/>
              </a:rPr>
              <a:t>Version:  Gamma</a:t>
            </a:r>
          </a:p>
        </p:txBody>
      </p:sp>
      <p:pic>
        <p:nvPicPr>
          <p:cNvPr id="40" name="Picture 39" descr="A picture containing text, black, dark&#10;&#10;Description automatically generated">
            <a:extLst>
              <a:ext uri="{FF2B5EF4-FFF2-40B4-BE49-F238E27FC236}">
                <a16:creationId xmlns:a16="http://schemas.microsoft.com/office/drawing/2014/main" id="{60C6711E-F58C-B1BE-754F-51AB58FCF6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168743" y="3539962"/>
            <a:ext cx="1364544" cy="1702355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90E3B461-FB86-E374-0D25-AFAB0D3CE3C6}"/>
              </a:ext>
            </a:extLst>
          </p:cNvPr>
          <p:cNvSpPr txBox="1"/>
          <p:nvPr/>
        </p:nvSpPr>
        <p:spPr>
          <a:xfrm>
            <a:off x="6398039" y="3936324"/>
            <a:ext cx="1221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Objective-1: </a:t>
            </a:r>
            <a:r>
              <a:rPr lang="en-US" sz="700" b="1" dirty="0">
                <a:solidFill>
                  <a:srgbClr val="0000FF"/>
                </a:solidFill>
                <a:highlight>
                  <a:srgbClr val="FFFF00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No</a:t>
            </a:r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RAN </a:t>
            </a:r>
          </a:p>
          <a:p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Impact (Approved)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CFFA5DF-9EC0-DFCA-FA6D-E8A108FC3752}"/>
              </a:ext>
            </a:extLst>
          </p:cNvPr>
          <p:cNvSpPr txBox="1"/>
          <p:nvPr/>
        </p:nvSpPr>
        <p:spPr>
          <a:xfrm>
            <a:off x="6398039" y="4288645"/>
            <a:ext cx="1310087" cy="341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6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Objective-2: </a:t>
            </a:r>
            <a:r>
              <a:rPr lang="en-US" sz="600" b="1" dirty="0">
                <a:solidFill>
                  <a:srgbClr val="0000FF"/>
                </a:solidFill>
                <a:highlight>
                  <a:srgbClr val="FFFF00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SA-led</a:t>
            </a:r>
            <a:r>
              <a:rPr lang="en-US" sz="6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RAN Impact (Approved)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4737FE8-B66C-6A2D-7B16-8B0ADE89C36C}"/>
              </a:ext>
            </a:extLst>
          </p:cNvPr>
          <p:cNvSpPr txBox="1"/>
          <p:nvPr/>
        </p:nvSpPr>
        <p:spPr>
          <a:xfrm>
            <a:off x="6403712" y="4642704"/>
            <a:ext cx="1148625" cy="344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Objective-3: </a:t>
            </a:r>
            <a:r>
              <a:rPr lang="en-US" sz="700" b="1" dirty="0">
                <a:solidFill>
                  <a:srgbClr val="0000FF"/>
                </a:solidFill>
                <a:highlight>
                  <a:srgbClr val="FFFF00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RAN-led</a:t>
            </a:r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RAN Impact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B787E50-9139-854D-5AAE-961D1571EB96}"/>
              </a:ext>
            </a:extLst>
          </p:cNvPr>
          <p:cNvSpPr txBox="1"/>
          <p:nvPr/>
        </p:nvSpPr>
        <p:spPr>
          <a:xfrm>
            <a:off x="6408616" y="3584003"/>
            <a:ext cx="13019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Company: X, Y, Z     </a:t>
            </a:r>
          </a:p>
          <a:p>
            <a:r>
              <a:rPr lang="en-US" sz="800" b="1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SID: QQQ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80A4E60-8A33-3C49-9DD4-A8A04C6574AF}"/>
              </a:ext>
            </a:extLst>
          </p:cNvPr>
          <p:cNvSpPr txBox="1"/>
          <p:nvPr/>
        </p:nvSpPr>
        <p:spPr>
          <a:xfrm>
            <a:off x="6149693" y="3347605"/>
            <a:ext cx="9669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n-lt"/>
                <a:cs typeface="Cavolini" panose="03000502040302020204" pitchFamily="66" charset="0"/>
              </a:rPr>
              <a:t>Version:  Delta</a:t>
            </a:r>
          </a:p>
        </p:txBody>
      </p:sp>
      <p:pic>
        <p:nvPicPr>
          <p:cNvPr id="46" name="Picture 45" descr="A picture containing text, black, dark&#10;&#10;Description automatically generated">
            <a:extLst>
              <a:ext uri="{FF2B5EF4-FFF2-40B4-BE49-F238E27FC236}">
                <a16:creationId xmlns:a16="http://schemas.microsoft.com/office/drawing/2014/main" id="{B7F31C87-DA74-63CC-71D8-4143E7F60F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039997" y="3539875"/>
            <a:ext cx="1364544" cy="1702355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7275550F-CF3B-3174-5CC8-15D5409BE068}"/>
              </a:ext>
            </a:extLst>
          </p:cNvPr>
          <p:cNvSpPr txBox="1"/>
          <p:nvPr/>
        </p:nvSpPr>
        <p:spPr>
          <a:xfrm>
            <a:off x="8269293" y="3936237"/>
            <a:ext cx="1221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Objective-1: </a:t>
            </a:r>
            <a:r>
              <a:rPr lang="en-US" sz="700" b="1" dirty="0">
                <a:solidFill>
                  <a:srgbClr val="0000FF"/>
                </a:solidFill>
                <a:highlight>
                  <a:srgbClr val="FFFF00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No</a:t>
            </a:r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RAN </a:t>
            </a:r>
          </a:p>
          <a:p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Impact (Approved)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611C577-1FA1-2FF7-190F-389D46270E6D}"/>
              </a:ext>
            </a:extLst>
          </p:cNvPr>
          <p:cNvSpPr txBox="1"/>
          <p:nvPr/>
        </p:nvSpPr>
        <p:spPr>
          <a:xfrm>
            <a:off x="8269293" y="4288558"/>
            <a:ext cx="1221809" cy="337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6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Objective-2: </a:t>
            </a:r>
            <a:r>
              <a:rPr lang="en-US" sz="600" b="1" dirty="0">
                <a:solidFill>
                  <a:srgbClr val="0000FF"/>
                </a:solidFill>
                <a:highlight>
                  <a:srgbClr val="FFFF00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SA-led</a:t>
            </a:r>
            <a:r>
              <a:rPr lang="en-US" sz="6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RAN Impact (Approved)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FD9A2CC-C0F5-9747-390C-DAF156572F16}"/>
              </a:ext>
            </a:extLst>
          </p:cNvPr>
          <p:cNvSpPr txBox="1"/>
          <p:nvPr/>
        </p:nvSpPr>
        <p:spPr>
          <a:xfrm>
            <a:off x="8274966" y="4642617"/>
            <a:ext cx="1148625" cy="344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6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Objective-3: </a:t>
            </a:r>
            <a:r>
              <a:rPr lang="en-US" sz="600" b="1" dirty="0">
                <a:solidFill>
                  <a:srgbClr val="0000FF"/>
                </a:solidFill>
                <a:highlight>
                  <a:srgbClr val="FFFF00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RAN-led</a:t>
            </a:r>
            <a:r>
              <a:rPr lang="en-US" sz="6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RAN Impact (Agreed)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FA053E7-9F7D-99B4-6F98-796A7D9E45DD}"/>
              </a:ext>
            </a:extLst>
          </p:cNvPr>
          <p:cNvSpPr txBox="1"/>
          <p:nvPr/>
        </p:nvSpPr>
        <p:spPr>
          <a:xfrm>
            <a:off x="8279870" y="3583916"/>
            <a:ext cx="13019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Company: X, Y, Z     </a:t>
            </a:r>
          </a:p>
          <a:p>
            <a:r>
              <a:rPr lang="en-US" sz="800" b="1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SID: QQQ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08EC07A-06A5-FD7C-0823-C29776849F2C}"/>
              </a:ext>
            </a:extLst>
          </p:cNvPr>
          <p:cNvSpPr txBox="1"/>
          <p:nvPr/>
        </p:nvSpPr>
        <p:spPr>
          <a:xfrm>
            <a:off x="8020947" y="3347518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n-lt"/>
                <a:cs typeface="Cavolini" panose="03000502040302020204" pitchFamily="66" charset="0"/>
              </a:rPr>
              <a:t>Version:  Epsilon</a:t>
            </a:r>
          </a:p>
        </p:txBody>
      </p:sp>
      <p:pic>
        <p:nvPicPr>
          <p:cNvPr id="52" name="Picture 51" descr="A picture containing text, black, dark&#10;&#10;Description automatically generated">
            <a:extLst>
              <a:ext uri="{FF2B5EF4-FFF2-40B4-BE49-F238E27FC236}">
                <a16:creationId xmlns:a16="http://schemas.microsoft.com/office/drawing/2014/main" id="{FC5172BB-D874-4533-05B8-92BC66D6EA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908558" y="3522866"/>
            <a:ext cx="1364544" cy="1702355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4BA8B6AC-DCDA-5251-A11B-08693F382E25}"/>
              </a:ext>
            </a:extLst>
          </p:cNvPr>
          <p:cNvSpPr txBox="1"/>
          <p:nvPr/>
        </p:nvSpPr>
        <p:spPr>
          <a:xfrm>
            <a:off x="10137854" y="3919228"/>
            <a:ext cx="1221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Objective-1: </a:t>
            </a:r>
            <a:r>
              <a:rPr lang="en-US" sz="700" b="1" dirty="0">
                <a:solidFill>
                  <a:srgbClr val="0000FF"/>
                </a:solidFill>
                <a:highlight>
                  <a:srgbClr val="FFFF00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No</a:t>
            </a:r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RAN </a:t>
            </a:r>
          </a:p>
          <a:p>
            <a:r>
              <a:rPr lang="en-US" sz="7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Impact (Approved)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14049B5-97ED-1306-FC63-C0A5B2AC9C3A}"/>
              </a:ext>
            </a:extLst>
          </p:cNvPr>
          <p:cNvSpPr txBox="1"/>
          <p:nvPr/>
        </p:nvSpPr>
        <p:spPr>
          <a:xfrm>
            <a:off x="10137854" y="4271549"/>
            <a:ext cx="1221809" cy="344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6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Objective-2: </a:t>
            </a:r>
            <a:r>
              <a:rPr lang="en-US" sz="600" b="1" dirty="0">
                <a:solidFill>
                  <a:srgbClr val="0000FF"/>
                </a:solidFill>
                <a:highlight>
                  <a:srgbClr val="FFFF00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SA-led</a:t>
            </a:r>
            <a:r>
              <a:rPr lang="en-US" sz="6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RAN Impact (Approved)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B416DCF-9F3F-F4E0-FF7D-4F34FFD56BCA}"/>
              </a:ext>
            </a:extLst>
          </p:cNvPr>
          <p:cNvSpPr txBox="1"/>
          <p:nvPr/>
        </p:nvSpPr>
        <p:spPr>
          <a:xfrm>
            <a:off x="10143527" y="4625608"/>
            <a:ext cx="1216136" cy="337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6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Objective-3: </a:t>
            </a:r>
            <a:r>
              <a:rPr lang="en-US" sz="600" b="1" dirty="0">
                <a:solidFill>
                  <a:srgbClr val="0000FF"/>
                </a:solidFill>
                <a:highlight>
                  <a:srgbClr val="FFFF00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RAN-led</a:t>
            </a:r>
            <a:r>
              <a:rPr lang="en-US" sz="600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RAN Impact (Approved)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E66C1EF-A0F8-D184-4178-25EABC44D762}"/>
              </a:ext>
            </a:extLst>
          </p:cNvPr>
          <p:cNvSpPr txBox="1"/>
          <p:nvPr/>
        </p:nvSpPr>
        <p:spPr>
          <a:xfrm>
            <a:off x="10148431" y="3566907"/>
            <a:ext cx="1266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Company: X, Y, Z    </a:t>
            </a:r>
          </a:p>
          <a:p>
            <a:r>
              <a:rPr lang="en-US" sz="800" b="1" dirty="0">
                <a:solidFill>
                  <a:srgbClr val="0000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SID: QQQ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D14A92B-1010-2FD1-5BD3-0372B8BB30A0}"/>
              </a:ext>
            </a:extLst>
          </p:cNvPr>
          <p:cNvSpPr txBox="1"/>
          <p:nvPr/>
        </p:nvSpPr>
        <p:spPr>
          <a:xfrm>
            <a:off x="9889508" y="3330509"/>
            <a:ext cx="9156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n-lt"/>
                <a:cs typeface="Cavolini" panose="03000502040302020204" pitchFamily="66" charset="0"/>
              </a:rPr>
              <a:t>Version:  Zeta</a:t>
            </a: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CD3C4F96-77F2-D6D7-980D-A1BB1D655BDB}"/>
              </a:ext>
            </a:extLst>
          </p:cNvPr>
          <p:cNvCxnSpPr>
            <a:cxnSpLocks/>
          </p:cNvCxnSpPr>
          <p:nvPr/>
        </p:nvCxnSpPr>
        <p:spPr>
          <a:xfrm flipV="1">
            <a:off x="1247775" y="2390775"/>
            <a:ext cx="0" cy="1132091"/>
          </a:xfrm>
          <a:prstGeom prst="straightConnector1">
            <a:avLst/>
          </a:prstGeom>
          <a:ln w="28575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6E0FDAAE-3522-7727-0E8A-0B467778BF6D}"/>
              </a:ext>
            </a:extLst>
          </p:cNvPr>
          <p:cNvSpPr txBox="1"/>
          <p:nvPr/>
        </p:nvSpPr>
        <p:spPr>
          <a:xfrm>
            <a:off x="274248" y="2276364"/>
            <a:ext cx="9925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00B05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Prepared submission to </a:t>
            </a:r>
            <a:r>
              <a:rPr lang="en-US" sz="1000" b="1" u="sng" dirty="0">
                <a:solidFill>
                  <a:srgbClr val="00B05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SA2#158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DCA5F15-83B6-CAC6-D6D0-ACC851E242F5}"/>
              </a:ext>
            </a:extLst>
          </p:cNvPr>
          <p:cNvSpPr txBox="1"/>
          <p:nvPr/>
        </p:nvSpPr>
        <p:spPr>
          <a:xfrm>
            <a:off x="2345954" y="2305363"/>
            <a:ext cx="9925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00B05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Agreed SID after </a:t>
            </a:r>
            <a:r>
              <a:rPr lang="en-US" sz="1000" b="1" u="sng" dirty="0">
                <a:solidFill>
                  <a:srgbClr val="00B05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SA2#158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073AA5AF-584E-5426-E891-8D583B3C2329}"/>
              </a:ext>
            </a:extLst>
          </p:cNvPr>
          <p:cNvCxnSpPr>
            <a:cxnSpLocks/>
          </p:cNvCxnSpPr>
          <p:nvPr/>
        </p:nvCxnSpPr>
        <p:spPr>
          <a:xfrm flipV="1">
            <a:off x="3472273" y="2428439"/>
            <a:ext cx="0" cy="1111436"/>
          </a:xfrm>
          <a:prstGeom prst="straightConnector1">
            <a:avLst/>
          </a:prstGeom>
          <a:ln w="28575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Arrow: Curved Up 62">
            <a:extLst>
              <a:ext uri="{FF2B5EF4-FFF2-40B4-BE49-F238E27FC236}">
                <a16:creationId xmlns:a16="http://schemas.microsoft.com/office/drawing/2014/main" id="{16CB8018-3E5D-0C4B-A07A-39A633D0367D}"/>
              </a:ext>
            </a:extLst>
          </p:cNvPr>
          <p:cNvSpPr/>
          <p:nvPr/>
        </p:nvSpPr>
        <p:spPr>
          <a:xfrm>
            <a:off x="990258" y="5340513"/>
            <a:ext cx="1885950" cy="222207"/>
          </a:xfrm>
          <a:prstGeom prst="curvedUpArrow">
            <a:avLst>
              <a:gd name="adj1" fmla="val 0"/>
              <a:gd name="adj2" fmla="val 124910"/>
              <a:gd name="adj3" fmla="val 30522"/>
            </a:avLst>
          </a:prstGeom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C3A3654-61EE-2A5B-AEDC-B419615C0D8B}"/>
              </a:ext>
            </a:extLst>
          </p:cNvPr>
          <p:cNvSpPr txBox="1"/>
          <p:nvPr/>
        </p:nvSpPr>
        <p:spPr>
          <a:xfrm>
            <a:off x="891823" y="5564949"/>
            <a:ext cx="2060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00B05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Offline/Online discussions to finalize the scope of the objective(s) which have no RAN-led impact. 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5713CC69-546F-A157-1E54-F7C5E9FC0D24}"/>
              </a:ext>
            </a:extLst>
          </p:cNvPr>
          <p:cNvCxnSpPr>
            <a:cxnSpLocks/>
          </p:cNvCxnSpPr>
          <p:nvPr/>
        </p:nvCxnSpPr>
        <p:spPr>
          <a:xfrm flipV="1">
            <a:off x="5394960" y="2390774"/>
            <a:ext cx="0" cy="1132092"/>
          </a:xfrm>
          <a:prstGeom prst="straightConnector1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B8B8997E-509D-2D65-82AD-83B386F8E45E}"/>
              </a:ext>
            </a:extLst>
          </p:cNvPr>
          <p:cNvSpPr txBox="1"/>
          <p:nvPr/>
        </p:nvSpPr>
        <p:spPr>
          <a:xfrm>
            <a:off x="4142465" y="2323825"/>
            <a:ext cx="1185977" cy="1121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Approved SID in </a:t>
            </a:r>
            <a:r>
              <a:rPr lang="en-US" sz="1000" b="1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SA#101 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to be included in </a:t>
            </a:r>
            <a:r>
              <a:rPr lang="en-US" sz="1000" b="1" dirty="0">
                <a:solidFill>
                  <a:srgbClr val="C000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1</a:t>
            </a:r>
            <a:r>
              <a:rPr lang="en-US" sz="1000" b="1" baseline="30000" dirty="0">
                <a:solidFill>
                  <a:srgbClr val="C000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st</a:t>
            </a:r>
            <a:r>
              <a:rPr lang="en-US" sz="1000" b="1" dirty="0">
                <a:solidFill>
                  <a:srgbClr val="C000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package 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after </a:t>
            </a:r>
            <a:r>
              <a:rPr lang="en-US" sz="1000" b="1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SA2#158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(may have gone through Prioritization)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3BCEF0C9-D113-5281-85A3-390F635A1E3A}"/>
              </a:ext>
            </a:extLst>
          </p:cNvPr>
          <p:cNvCxnSpPr>
            <a:cxnSpLocks/>
          </p:cNvCxnSpPr>
          <p:nvPr/>
        </p:nvCxnSpPr>
        <p:spPr>
          <a:xfrm flipV="1">
            <a:off x="7347585" y="2390774"/>
            <a:ext cx="0" cy="1084098"/>
          </a:xfrm>
          <a:prstGeom prst="straightConnector1">
            <a:avLst/>
          </a:prstGeom>
          <a:ln w="28575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D1BAC2C8-26FF-FB24-157F-E185558F0D79}"/>
              </a:ext>
            </a:extLst>
          </p:cNvPr>
          <p:cNvSpPr txBox="1"/>
          <p:nvPr/>
        </p:nvSpPr>
        <p:spPr>
          <a:xfrm>
            <a:off x="6012275" y="2356983"/>
            <a:ext cx="1185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00B05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SID update to </a:t>
            </a:r>
            <a:r>
              <a:rPr lang="en-US" sz="1000" b="1" u="sng" dirty="0">
                <a:solidFill>
                  <a:srgbClr val="00B05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SA2#159</a:t>
            </a:r>
          </a:p>
        </p:txBody>
      </p:sp>
      <p:sp>
        <p:nvSpPr>
          <p:cNvPr id="74" name="Arrow: Curved Up 73">
            <a:extLst>
              <a:ext uri="{FF2B5EF4-FFF2-40B4-BE49-F238E27FC236}">
                <a16:creationId xmlns:a16="http://schemas.microsoft.com/office/drawing/2014/main" id="{12791432-DEB6-0DE1-B060-DECB73D93107}"/>
              </a:ext>
            </a:extLst>
          </p:cNvPr>
          <p:cNvSpPr/>
          <p:nvPr/>
        </p:nvSpPr>
        <p:spPr>
          <a:xfrm>
            <a:off x="6905283" y="5340513"/>
            <a:ext cx="1885950" cy="222207"/>
          </a:xfrm>
          <a:prstGeom prst="curvedUpArrow">
            <a:avLst>
              <a:gd name="adj1" fmla="val 0"/>
              <a:gd name="adj2" fmla="val 124910"/>
              <a:gd name="adj3" fmla="val 30522"/>
            </a:avLst>
          </a:prstGeom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C907C75-DFE1-60F6-98F8-1D590EF2F3C6}"/>
              </a:ext>
            </a:extLst>
          </p:cNvPr>
          <p:cNvSpPr txBox="1"/>
          <p:nvPr/>
        </p:nvSpPr>
        <p:spPr>
          <a:xfrm>
            <a:off x="6806848" y="5564949"/>
            <a:ext cx="20609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00B05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Offline/Online discussions to finalize the scope of the new objective(s).  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4741395-0448-8FB5-6239-6526FD76FE92}"/>
              </a:ext>
            </a:extLst>
          </p:cNvPr>
          <p:cNvSpPr txBox="1"/>
          <p:nvPr/>
        </p:nvSpPr>
        <p:spPr>
          <a:xfrm>
            <a:off x="8020947" y="2364349"/>
            <a:ext cx="9925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00B05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Agreed SID after </a:t>
            </a:r>
            <a:r>
              <a:rPr lang="en-US" sz="1000" b="1" u="sng" dirty="0">
                <a:solidFill>
                  <a:srgbClr val="00B05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SA2#160</a:t>
            </a:r>
          </a:p>
        </p:txBody>
      </p: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F0935E4B-424B-B179-66AF-BE23B8274751}"/>
              </a:ext>
            </a:extLst>
          </p:cNvPr>
          <p:cNvCxnSpPr>
            <a:cxnSpLocks/>
          </p:cNvCxnSpPr>
          <p:nvPr/>
        </p:nvCxnSpPr>
        <p:spPr>
          <a:xfrm flipV="1">
            <a:off x="9272998" y="2390774"/>
            <a:ext cx="0" cy="1111436"/>
          </a:xfrm>
          <a:prstGeom prst="straightConnector1">
            <a:avLst/>
          </a:prstGeom>
          <a:ln w="28575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2555893E-097B-6986-37ED-B50577D3A25C}"/>
              </a:ext>
            </a:extLst>
          </p:cNvPr>
          <p:cNvSpPr txBox="1"/>
          <p:nvPr/>
        </p:nvSpPr>
        <p:spPr>
          <a:xfrm>
            <a:off x="9858756" y="2276364"/>
            <a:ext cx="1185977" cy="1121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Approved SID in </a:t>
            </a:r>
            <a:r>
              <a:rPr lang="en-US" sz="1000" b="1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SA#102 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to be included in </a:t>
            </a:r>
            <a:r>
              <a:rPr lang="en-US" sz="1000" b="1" dirty="0">
                <a:solidFill>
                  <a:srgbClr val="C000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2</a:t>
            </a:r>
            <a:r>
              <a:rPr lang="en-US" sz="1000" b="1" baseline="30000" dirty="0">
                <a:solidFill>
                  <a:srgbClr val="C000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nd</a:t>
            </a:r>
            <a:r>
              <a:rPr lang="en-US" sz="1000" b="1" dirty="0">
                <a:solidFill>
                  <a:srgbClr val="C000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package 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after </a:t>
            </a:r>
            <a:r>
              <a:rPr lang="en-US" sz="1000" b="1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SA2#160</a:t>
            </a:r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(may have gone through Prioritization)</a:t>
            </a: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E9FE9DB5-B5D6-1ECF-0C5E-C2DEB020A7EA}"/>
              </a:ext>
            </a:extLst>
          </p:cNvPr>
          <p:cNvCxnSpPr>
            <a:cxnSpLocks/>
          </p:cNvCxnSpPr>
          <p:nvPr/>
        </p:nvCxnSpPr>
        <p:spPr>
          <a:xfrm flipV="1">
            <a:off x="11159033" y="2364349"/>
            <a:ext cx="0" cy="1145811"/>
          </a:xfrm>
          <a:prstGeom prst="straightConnector1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Callout: Up Arrow 83">
            <a:extLst>
              <a:ext uri="{FF2B5EF4-FFF2-40B4-BE49-F238E27FC236}">
                <a16:creationId xmlns:a16="http://schemas.microsoft.com/office/drawing/2014/main" id="{F2B141A3-FCF5-9964-9B41-0191A139153F}"/>
              </a:ext>
            </a:extLst>
          </p:cNvPr>
          <p:cNvSpPr/>
          <p:nvPr/>
        </p:nvSpPr>
        <p:spPr>
          <a:xfrm rot="5400000">
            <a:off x="10347660" y="3531909"/>
            <a:ext cx="2936363" cy="55399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badi" panose="020B0604020104020204" pitchFamily="34" charset="0"/>
              </a:rPr>
              <a:t>Final Rel-19 SA Stage-2 Package</a:t>
            </a: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7F97928B-7A1E-0080-8A87-65D7F154D93C}"/>
              </a:ext>
            </a:extLst>
          </p:cNvPr>
          <p:cNvCxnSpPr>
            <a:cxnSpLocks/>
          </p:cNvCxnSpPr>
          <p:nvPr/>
        </p:nvCxnSpPr>
        <p:spPr>
          <a:xfrm flipV="1">
            <a:off x="5858832" y="2390774"/>
            <a:ext cx="0" cy="3114275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EF4B24C1-858B-BDCE-036B-EC00D1278A2B}"/>
              </a:ext>
            </a:extLst>
          </p:cNvPr>
          <p:cNvSpPr txBox="1"/>
          <p:nvPr/>
        </p:nvSpPr>
        <p:spPr>
          <a:xfrm>
            <a:off x="5544147" y="5523208"/>
            <a:ext cx="9362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Cavolini" panose="03000502040302020204" pitchFamily="66" charset="0"/>
                <a:cs typeface="Cavolini" panose="03000502040302020204" pitchFamily="66" charset="0"/>
              </a:rPr>
              <a:t>Start of Rel-19 Study Phase for SID-QQQ</a:t>
            </a:r>
          </a:p>
        </p:txBody>
      </p:sp>
    </p:spTree>
    <p:extLst>
      <p:ext uri="{BB962C8B-B14F-4D97-AF65-F5344CB8AC3E}">
        <p14:creationId xmlns:p14="http://schemas.microsoft.com/office/powerpoint/2010/main" val="247443322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C73B7ECB-7825-16AD-7653-6B29CE197C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686300" y="2000250"/>
            <a:ext cx="28194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70278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1E59A-F692-7C0A-6EEA-C5F9F2880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96B2CE-F5B8-3C2E-FE01-A97BECAEBC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Proposal for SA Rel-19 Timeline </a:t>
            </a:r>
          </a:p>
          <a:p>
            <a:r>
              <a:rPr lang="en-US" dirty="0"/>
              <a:t> Proposal for 2-step process for SA Rel-19 package</a:t>
            </a:r>
          </a:p>
        </p:txBody>
      </p:sp>
    </p:spTree>
    <p:extLst>
      <p:ext uri="{BB962C8B-B14F-4D97-AF65-F5344CB8AC3E}">
        <p14:creationId xmlns:p14="http://schemas.microsoft.com/office/powerpoint/2010/main" val="278513164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quare&#10;&#10;Description automatically generated">
            <a:extLst>
              <a:ext uri="{FF2B5EF4-FFF2-40B4-BE49-F238E27FC236}">
                <a16:creationId xmlns:a16="http://schemas.microsoft.com/office/drawing/2014/main" id="{85E728DC-D22B-F75E-FB16-976E9E5397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026607" y="2455146"/>
            <a:ext cx="3073783" cy="30737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D74EF6-6F6E-5CA2-9D39-4930E30CCF9D}"/>
              </a:ext>
            </a:extLst>
          </p:cNvPr>
          <p:cNvSpPr txBox="1"/>
          <p:nvPr/>
        </p:nvSpPr>
        <p:spPr>
          <a:xfrm>
            <a:off x="550252" y="3308875"/>
            <a:ext cx="70814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eaming Outloud Pro" panose="03050502040302030504" pitchFamily="66" charset="0"/>
                <a:cs typeface="Dreaming Outloud Pro" panose="03050502040302030504" pitchFamily="66" charset="0"/>
              </a:rPr>
              <a:t>Proposals for SA Rel-19 Timeline</a:t>
            </a:r>
          </a:p>
          <a:p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eaming Outloud Pro" panose="03050502040302030504" pitchFamily="66" charset="0"/>
                <a:cs typeface="Dreaming Outloud Pro" panose="03050502040302030504" pitchFamily="66" charset="0"/>
              </a:rPr>
              <a:t>- Two possible options</a:t>
            </a:r>
          </a:p>
        </p:txBody>
      </p:sp>
    </p:spTree>
    <p:extLst>
      <p:ext uri="{BB962C8B-B14F-4D97-AF65-F5344CB8AC3E}">
        <p14:creationId xmlns:p14="http://schemas.microsoft.com/office/powerpoint/2010/main" val="291551440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ouble Wave 8">
            <a:extLst>
              <a:ext uri="{FF2B5EF4-FFF2-40B4-BE49-F238E27FC236}">
                <a16:creationId xmlns:a16="http://schemas.microsoft.com/office/drawing/2014/main" id="{773CBD05-1682-ED63-8BD2-352EDCB64099}"/>
              </a:ext>
            </a:extLst>
          </p:cNvPr>
          <p:cNvSpPr/>
          <p:nvPr/>
        </p:nvSpPr>
        <p:spPr>
          <a:xfrm>
            <a:off x="3541347" y="2394681"/>
            <a:ext cx="2672346" cy="1963900"/>
          </a:xfrm>
          <a:prstGeom prst="doubleWave">
            <a:avLst>
              <a:gd name="adj1" fmla="val 6250"/>
              <a:gd name="adj2" fmla="val -1798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B05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F4D54401-CA3B-E938-C644-13BD6EABCAF2}"/>
              </a:ext>
            </a:extLst>
          </p:cNvPr>
          <p:cNvSpPr/>
          <p:nvPr/>
        </p:nvSpPr>
        <p:spPr>
          <a:xfrm>
            <a:off x="9161593" y="5779458"/>
            <a:ext cx="599844" cy="3662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" name="Picture 74" descr="Icon&#10;&#10;Description automatically generated with medium confidence">
            <a:extLst>
              <a:ext uri="{FF2B5EF4-FFF2-40B4-BE49-F238E27FC236}">
                <a16:creationId xmlns:a16="http://schemas.microsoft.com/office/drawing/2014/main" id="{253891D3-F5FF-DB21-D903-12EB206A94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918571" y="4837620"/>
            <a:ext cx="891485" cy="59316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55EFF55-E488-F8B7-9B23-3277FA9FBB5D}"/>
              </a:ext>
            </a:extLst>
          </p:cNvPr>
          <p:cNvSpPr/>
          <p:nvPr/>
        </p:nvSpPr>
        <p:spPr>
          <a:xfrm>
            <a:off x="312104" y="2000893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Q1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247DD65-813F-C42A-BE57-20D95CC79C6B}"/>
              </a:ext>
            </a:extLst>
          </p:cNvPr>
          <p:cNvSpPr/>
          <p:nvPr/>
        </p:nvSpPr>
        <p:spPr>
          <a:xfrm>
            <a:off x="312104" y="1703408"/>
            <a:ext cx="2993692" cy="28256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2023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9F3965C-77EF-85BE-B859-282F6FCD8DEC}"/>
              </a:ext>
            </a:extLst>
          </p:cNvPr>
          <p:cNvSpPr/>
          <p:nvPr/>
        </p:nvSpPr>
        <p:spPr>
          <a:xfrm>
            <a:off x="3306648" y="1702547"/>
            <a:ext cx="3009432" cy="28256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2024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059977C-0876-D912-160F-6D18D6EB931D}"/>
              </a:ext>
            </a:extLst>
          </p:cNvPr>
          <p:cNvCxnSpPr>
            <a:cxnSpLocks/>
          </p:cNvCxnSpPr>
          <p:nvPr/>
        </p:nvCxnSpPr>
        <p:spPr>
          <a:xfrm>
            <a:off x="1055053" y="2290147"/>
            <a:ext cx="0" cy="334892"/>
          </a:xfrm>
          <a:prstGeom prst="line">
            <a:avLst/>
          </a:prstGeom>
          <a:ln w="28575">
            <a:solidFill>
              <a:schemeClr val="tx1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Star: 5 Points 40">
            <a:extLst>
              <a:ext uri="{FF2B5EF4-FFF2-40B4-BE49-F238E27FC236}">
                <a16:creationId xmlns:a16="http://schemas.microsoft.com/office/drawing/2014/main" id="{DAC65B12-AEA3-671B-2EBE-BAFC94108BA7}"/>
              </a:ext>
            </a:extLst>
          </p:cNvPr>
          <p:cNvSpPr/>
          <p:nvPr/>
        </p:nvSpPr>
        <p:spPr>
          <a:xfrm>
            <a:off x="860743" y="2732106"/>
            <a:ext cx="377189" cy="246013"/>
          </a:xfrm>
          <a:prstGeom prst="star5">
            <a:avLst/>
          </a:prstGeom>
          <a:solidFill>
            <a:srgbClr val="C00000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4B0B83E-82EE-04B8-0C07-DA8AA17B856A}"/>
              </a:ext>
            </a:extLst>
          </p:cNvPr>
          <p:cNvSpPr txBox="1"/>
          <p:nvPr/>
        </p:nvSpPr>
        <p:spPr>
          <a:xfrm>
            <a:off x="514898" y="2880375"/>
            <a:ext cx="9557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We are here</a:t>
            </a:r>
          </a:p>
        </p:txBody>
      </p:sp>
      <p:pic>
        <p:nvPicPr>
          <p:cNvPr id="44" name="Picture 43" descr="Icon&#10;&#10;Description automatically generated">
            <a:extLst>
              <a:ext uri="{FF2B5EF4-FFF2-40B4-BE49-F238E27FC236}">
                <a16:creationId xmlns:a16="http://schemas.microsoft.com/office/drawing/2014/main" id="{51451C78-B05B-D0C9-341E-9EBAD85FD3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499001" y="2845537"/>
            <a:ext cx="682212" cy="515808"/>
          </a:xfrm>
          <a:prstGeom prst="rect">
            <a:avLst/>
          </a:prstGeom>
        </p:spPr>
      </p:pic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69FFB2DC-9ABF-7640-B2F4-2496011B2FE2}"/>
              </a:ext>
            </a:extLst>
          </p:cNvPr>
          <p:cNvCxnSpPr>
            <a:cxnSpLocks/>
          </p:cNvCxnSpPr>
          <p:nvPr/>
        </p:nvCxnSpPr>
        <p:spPr>
          <a:xfrm>
            <a:off x="1826819" y="2284939"/>
            <a:ext cx="0" cy="570191"/>
          </a:xfrm>
          <a:prstGeom prst="line">
            <a:avLst/>
          </a:prstGeom>
          <a:ln w="28575">
            <a:solidFill>
              <a:schemeClr val="tx1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D16734A6-1513-99E9-C7CA-F0929EF3427A}"/>
              </a:ext>
            </a:extLst>
          </p:cNvPr>
          <p:cNvSpPr txBox="1"/>
          <p:nvPr/>
        </p:nvSpPr>
        <p:spPr>
          <a:xfrm>
            <a:off x="1209998" y="2318224"/>
            <a:ext cx="904989" cy="55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June SA/RAN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Workshops</a:t>
            </a:r>
          </a:p>
        </p:txBody>
      </p:sp>
      <p:pic>
        <p:nvPicPr>
          <p:cNvPr id="62" name="Picture 61" descr="Icon&#10;&#10;Description automatically generated with medium confidence">
            <a:extLst>
              <a:ext uri="{FF2B5EF4-FFF2-40B4-BE49-F238E27FC236}">
                <a16:creationId xmlns:a16="http://schemas.microsoft.com/office/drawing/2014/main" id="{2E0C8E3B-D0A0-DA7B-5682-43AC8D1AF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252375" y="3698909"/>
            <a:ext cx="813043" cy="540975"/>
          </a:xfrm>
          <a:prstGeom prst="rect">
            <a:avLst/>
          </a:prstGeom>
        </p:spPr>
      </p:pic>
      <p:sp>
        <p:nvSpPr>
          <p:cNvPr id="63" name="Arrow: Pentagon 62">
            <a:extLst>
              <a:ext uri="{FF2B5EF4-FFF2-40B4-BE49-F238E27FC236}">
                <a16:creationId xmlns:a16="http://schemas.microsoft.com/office/drawing/2014/main" id="{866F0C1A-2D24-23F9-FCF2-B38EBE7061D5}"/>
              </a:ext>
            </a:extLst>
          </p:cNvPr>
          <p:cNvSpPr/>
          <p:nvPr/>
        </p:nvSpPr>
        <p:spPr>
          <a:xfrm>
            <a:off x="1825409" y="3353137"/>
            <a:ext cx="744602" cy="339911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25F5506-3141-7DB3-8298-1F6CDD5FD73C}"/>
              </a:ext>
            </a:extLst>
          </p:cNvPr>
          <p:cNvSpPr txBox="1"/>
          <p:nvPr/>
        </p:nvSpPr>
        <p:spPr>
          <a:xfrm>
            <a:off x="1755749" y="3353137"/>
            <a:ext cx="797013" cy="4045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800"/>
              </a:lnSpc>
            </a:pPr>
            <a:r>
              <a:rPr lang="en-US" sz="900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Rel-19 SA</a:t>
            </a:r>
          </a:p>
          <a:p>
            <a:pPr>
              <a:lnSpc>
                <a:spcPts val="800"/>
              </a:lnSpc>
            </a:pPr>
            <a:r>
              <a:rPr lang="en-US" sz="900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1</a:t>
            </a:r>
            <a:r>
              <a:rPr lang="en-US" sz="900" baseline="30000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st</a:t>
            </a:r>
            <a:r>
              <a:rPr lang="en-US" sz="900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 Package </a:t>
            </a:r>
          </a:p>
          <a:p>
            <a:pPr>
              <a:lnSpc>
                <a:spcPts val="800"/>
              </a:lnSpc>
            </a:pPr>
            <a:r>
              <a:rPr lang="en-US" sz="900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Discussions </a:t>
            </a:r>
          </a:p>
        </p:txBody>
      </p:sp>
      <p:sp>
        <p:nvSpPr>
          <p:cNvPr id="64" name="Arrow: Pentagon 63">
            <a:extLst>
              <a:ext uri="{FF2B5EF4-FFF2-40B4-BE49-F238E27FC236}">
                <a16:creationId xmlns:a16="http://schemas.microsoft.com/office/drawing/2014/main" id="{E99ACB6F-2265-856A-49C7-AA059DE331B7}"/>
              </a:ext>
            </a:extLst>
          </p:cNvPr>
          <p:cNvSpPr/>
          <p:nvPr/>
        </p:nvSpPr>
        <p:spPr>
          <a:xfrm>
            <a:off x="2639701" y="4601976"/>
            <a:ext cx="685255" cy="362598"/>
          </a:xfrm>
          <a:prstGeom prst="homePlate">
            <a:avLst/>
          </a:prstGeom>
          <a:solidFill>
            <a:schemeClr val="accent1">
              <a:lumMod val="40000"/>
              <a:lumOff val="6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1DC4AAB8-45D4-DD48-FB9A-376D21A05185}"/>
              </a:ext>
            </a:extLst>
          </p:cNvPr>
          <p:cNvGrpSpPr/>
          <p:nvPr/>
        </p:nvGrpSpPr>
        <p:grpSpPr>
          <a:xfrm>
            <a:off x="2624876" y="4204238"/>
            <a:ext cx="700080" cy="310126"/>
            <a:chOff x="5599479" y="4016568"/>
            <a:chExt cx="1299396" cy="296786"/>
          </a:xfrm>
        </p:grpSpPr>
        <p:sp>
          <p:nvSpPr>
            <p:cNvPr id="65" name="Arrow: Chevron 64">
              <a:extLst>
                <a:ext uri="{FF2B5EF4-FFF2-40B4-BE49-F238E27FC236}">
                  <a16:creationId xmlns:a16="http://schemas.microsoft.com/office/drawing/2014/main" id="{16E43E6B-F2CC-B0CF-01B4-7E279AC058B4}"/>
                </a:ext>
              </a:extLst>
            </p:cNvPr>
            <p:cNvSpPr/>
            <p:nvPr/>
          </p:nvSpPr>
          <p:spPr>
            <a:xfrm>
              <a:off x="5599479" y="4016568"/>
              <a:ext cx="326259" cy="292976"/>
            </a:xfrm>
            <a:prstGeom prst="chevron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6" name="Arrow: Chevron 65">
              <a:extLst>
                <a:ext uri="{FF2B5EF4-FFF2-40B4-BE49-F238E27FC236}">
                  <a16:creationId xmlns:a16="http://schemas.microsoft.com/office/drawing/2014/main" id="{77A60639-4B70-0E93-2B36-F4927FB5E64B}"/>
                </a:ext>
              </a:extLst>
            </p:cNvPr>
            <p:cNvSpPr/>
            <p:nvPr/>
          </p:nvSpPr>
          <p:spPr>
            <a:xfrm>
              <a:off x="5844720" y="4020378"/>
              <a:ext cx="326259" cy="292976"/>
            </a:xfrm>
            <a:prstGeom prst="chevron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7" name="Arrow: Chevron 66">
              <a:extLst>
                <a:ext uri="{FF2B5EF4-FFF2-40B4-BE49-F238E27FC236}">
                  <a16:creationId xmlns:a16="http://schemas.microsoft.com/office/drawing/2014/main" id="{98046570-8EC7-42C9-BB2B-22435E47BC2E}"/>
                </a:ext>
              </a:extLst>
            </p:cNvPr>
            <p:cNvSpPr/>
            <p:nvPr/>
          </p:nvSpPr>
          <p:spPr>
            <a:xfrm>
              <a:off x="6096000" y="4016568"/>
              <a:ext cx="326259" cy="292976"/>
            </a:xfrm>
            <a:prstGeom prst="chevron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8" name="Arrow: Chevron 67">
              <a:extLst>
                <a:ext uri="{FF2B5EF4-FFF2-40B4-BE49-F238E27FC236}">
                  <a16:creationId xmlns:a16="http://schemas.microsoft.com/office/drawing/2014/main" id="{E989A789-9971-39C7-5C67-60407BFA06EB}"/>
                </a:ext>
              </a:extLst>
            </p:cNvPr>
            <p:cNvSpPr/>
            <p:nvPr/>
          </p:nvSpPr>
          <p:spPr>
            <a:xfrm>
              <a:off x="6333633" y="4016568"/>
              <a:ext cx="326259" cy="292976"/>
            </a:xfrm>
            <a:prstGeom prst="chevron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9" name="Arrow: Chevron 68">
              <a:extLst>
                <a:ext uri="{FF2B5EF4-FFF2-40B4-BE49-F238E27FC236}">
                  <a16:creationId xmlns:a16="http://schemas.microsoft.com/office/drawing/2014/main" id="{8DFEFA6C-7E62-C3EC-B8D7-B7166B077F3F}"/>
                </a:ext>
              </a:extLst>
            </p:cNvPr>
            <p:cNvSpPr/>
            <p:nvPr/>
          </p:nvSpPr>
          <p:spPr>
            <a:xfrm>
              <a:off x="6572616" y="4016962"/>
              <a:ext cx="326259" cy="292976"/>
            </a:xfrm>
            <a:prstGeom prst="chevron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70A501F9-BA03-A0C6-D732-553305890999}"/>
              </a:ext>
            </a:extLst>
          </p:cNvPr>
          <p:cNvSpPr txBox="1"/>
          <p:nvPr/>
        </p:nvSpPr>
        <p:spPr>
          <a:xfrm>
            <a:off x="2018014" y="4173123"/>
            <a:ext cx="1281763" cy="401777"/>
          </a:xfrm>
          <a:prstGeom prst="rect">
            <a:avLst/>
          </a:prstGeom>
          <a:solidFill>
            <a:srgbClr val="F2F2F2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latin typeface="Abadi" panose="020B0604020104020204" pitchFamily="34" charset="0"/>
                <a:ea typeface="Cambria" panose="02040503050406030204" pitchFamily="18" charset="0"/>
              </a:rPr>
              <a:t>Start of SA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latin typeface="Abadi" panose="020B0604020104020204" pitchFamily="34" charset="0"/>
                <a:ea typeface="Cambria" panose="02040503050406030204" pitchFamily="18" charset="0"/>
              </a:rPr>
              <a:t>Rel-19 Stage-2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7AD9350-44AF-F8B4-EDC0-97A79267F044}"/>
              </a:ext>
            </a:extLst>
          </p:cNvPr>
          <p:cNvSpPr txBox="1"/>
          <p:nvPr/>
        </p:nvSpPr>
        <p:spPr>
          <a:xfrm>
            <a:off x="3568669" y="4856371"/>
            <a:ext cx="2322338" cy="55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Approved SA Rel-19 2</a:t>
            </a:r>
            <a:r>
              <a:rPr lang="en-US" sz="1200" b="1" baseline="30000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nd</a:t>
            </a: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 Package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(Including RAN-led Impact 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&amp; possible TEIs)  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EB7E619-6B71-CA5B-5693-C1D383F597F3}"/>
              </a:ext>
            </a:extLst>
          </p:cNvPr>
          <p:cNvSpPr txBox="1"/>
          <p:nvPr/>
        </p:nvSpPr>
        <p:spPr>
          <a:xfrm>
            <a:off x="2583559" y="4608277"/>
            <a:ext cx="824265" cy="4045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800"/>
              </a:lnSpc>
            </a:pPr>
            <a:r>
              <a:rPr lang="en-US" sz="900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Rel-19  SA</a:t>
            </a:r>
          </a:p>
          <a:p>
            <a:pPr>
              <a:lnSpc>
                <a:spcPts val="800"/>
              </a:lnSpc>
            </a:pPr>
            <a:r>
              <a:rPr lang="en-US" sz="900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2nd Package</a:t>
            </a:r>
          </a:p>
          <a:p>
            <a:pPr>
              <a:lnSpc>
                <a:spcPts val="800"/>
              </a:lnSpc>
            </a:pPr>
            <a:r>
              <a:rPr lang="en-US" sz="900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Discussions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3C584AF-B123-1F80-860A-542CDEAA5ED9}"/>
              </a:ext>
            </a:extLst>
          </p:cNvPr>
          <p:cNvSpPr txBox="1"/>
          <p:nvPr/>
        </p:nvSpPr>
        <p:spPr>
          <a:xfrm>
            <a:off x="2507512" y="2374974"/>
            <a:ext cx="958681" cy="1017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Approved SA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Rel-19 1st Package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(No RAN-led Impact)  </a:t>
            </a: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FB05992A-E3D8-D270-5F04-22B43B5C4A1C}"/>
              </a:ext>
            </a:extLst>
          </p:cNvPr>
          <p:cNvCxnSpPr>
            <a:cxnSpLocks/>
          </p:cNvCxnSpPr>
          <p:nvPr/>
        </p:nvCxnSpPr>
        <p:spPr>
          <a:xfrm>
            <a:off x="2584293" y="2314653"/>
            <a:ext cx="22814" cy="1500264"/>
          </a:xfrm>
          <a:prstGeom prst="line">
            <a:avLst/>
          </a:prstGeom>
          <a:ln w="28575">
            <a:solidFill>
              <a:schemeClr val="tx1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267B6F00-07BB-F558-0C4F-79C509815113}"/>
              </a:ext>
            </a:extLst>
          </p:cNvPr>
          <p:cNvCxnSpPr>
            <a:cxnSpLocks/>
          </p:cNvCxnSpPr>
          <p:nvPr/>
        </p:nvCxnSpPr>
        <p:spPr>
          <a:xfrm>
            <a:off x="3309131" y="2314653"/>
            <a:ext cx="42681" cy="2698782"/>
          </a:xfrm>
          <a:prstGeom prst="line">
            <a:avLst/>
          </a:prstGeom>
          <a:ln w="28575">
            <a:solidFill>
              <a:schemeClr val="tx1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Rectangle 132">
            <a:extLst>
              <a:ext uri="{FF2B5EF4-FFF2-40B4-BE49-F238E27FC236}">
                <a16:creationId xmlns:a16="http://schemas.microsoft.com/office/drawing/2014/main" id="{0661DA4A-A83F-A181-5FD2-F0EC05BB46BF}"/>
              </a:ext>
            </a:extLst>
          </p:cNvPr>
          <p:cNvSpPr/>
          <p:nvPr/>
        </p:nvSpPr>
        <p:spPr>
          <a:xfrm>
            <a:off x="6324159" y="1702546"/>
            <a:ext cx="3037691" cy="28256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2025</a:t>
            </a:r>
          </a:p>
        </p:txBody>
      </p:sp>
      <p:pic>
        <p:nvPicPr>
          <p:cNvPr id="149" name="Picture 148" descr="Text, whiteboard&#10;&#10;Description automatically generated">
            <a:extLst>
              <a:ext uri="{FF2B5EF4-FFF2-40B4-BE49-F238E27FC236}">
                <a16:creationId xmlns:a16="http://schemas.microsoft.com/office/drawing/2014/main" id="{4183FFB5-8A91-BAE8-C551-4ED616E93D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9961378" y="5644297"/>
            <a:ext cx="935083" cy="702290"/>
          </a:xfrm>
          <a:prstGeom prst="rect">
            <a:avLst/>
          </a:prstGeom>
        </p:spPr>
      </p:pic>
      <p:sp>
        <p:nvSpPr>
          <p:cNvPr id="153" name="Title 1">
            <a:extLst>
              <a:ext uri="{FF2B5EF4-FFF2-40B4-BE49-F238E27FC236}">
                <a16:creationId xmlns:a16="http://schemas.microsoft.com/office/drawing/2014/main" id="{29342B61-873B-CDD3-0C04-C673FCAA46FF}"/>
              </a:ext>
            </a:extLst>
          </p:cNvPr>
          <p:cNvSpPr txBox="1">
            <a:spLocks/>
          </p:cNvSpPr>
          <p:nvPr/>
        </p:nvSpPr>
        <p:spPr bwMode="auto">
          <a:xfrm>
            <a:off x="197029" y="800478"/>
            <a:ext cx="10515600" cy="79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4000" b="1" dirty="0">
                <a:latin typeface="Agency FB" panose="020B0503020202020204" pitchFamily="34" charset="0"/>
              </a:rPr>
              <a:t>Option-1: 15-month Rel-19 SA/CT Timelines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16E70A70-CA85-54ED-E0A6-4EB03B5799EF}"/>
              </a:ext>
            </a:extLst>
          </p:cNvPr>
          <p:cNvSpPr txBox="1"/>
          <p:nvPr/>
        </p:nvSpPr>
        <p:spPr>
          <a:xfrm>
            <a:off x="3572042" y="4510383"/>
            <a:ext cx="1782290" cy="401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Rel-19 Stage-1 Freeze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“plus”</a:t>
            </a: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7D17F517-8FA6-64D4-B87E-BB749584CD14}"/>
              </a:ext>
            </a:extLst>
          </p:cNvPr>
          <p:cNvSpPr/>
          <p:nvPr/>
        </p:nvSpPr>
        <p:spPr>
          <a:xfrm>
            <a:off x="1066482" y="1994407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Q2</a:t>
            </a: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EE0252DA-6C8A-89A7-5DBF-001A0E8CCFC4}"/>
              </a:ext>
            </a:extLst>
          </p:cNvPr>
          <p:cNvSpPr/>
          <p:nvPr/>
        </p:nvSpPr>
        <p:spPr>
          <a:xfrm>
            <a:off x="1820860" y="1998474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Q3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D08A5FF7-F118-F08C-F9E7-494434B3A30C}"/>
              </a:ext>
            </a:extLst>
          </p:cNvPr>
          <p:cNvSpPr/>
          <p:nvPr/>
        </p:nvSpPr>
        <p:spPr>
          <a:xfrm>
            <a:off x="2576092" y="1996419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Q4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34FE28C7-7769-580E-83A5-5FDA2594436D}"/>
              </a:ext>
            </a:extLst>
          </p:cNvPr>
          <p:cNvSpPr/>
          <p:nvPr/>
        </p:nvSpPr>
        <p:spPr>
          <a:xfrm>
            <a:off x="3306647" y="1992874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Q1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4C0DF617-A922-1467-ACBA-1D6072E64AAB}"/>
              </a:ext>
            </a:extLst>
          </p:cNvPr>
          <p:cNvSpPr/>
          <p:nvPr/>
        </p:nvSpPr>
        <p:spPr>
          <a:xfrm>
            <a:off x="4061025" y="1986388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Q2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1B163D0D-B6E6-F687-86DF-456AFCECEF19}"/>
              </a:ext>
            </a:extLst>
          </p:cNvPr>
          <p:cNvSpPr/>
          <p:nvPr/>
        </p:nvSpPr>
        <p:spPr>
          <a:xfrm>
            <a:off x="4815403" y="1990455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EE9B2D59-5FDC-0676-86EB-67ABF7B10A14}"/>
              </a:ext>
            </a:extLst>
          </p:cNvPr>
          <p:cNvSpPr/>
          <p:nvPr/>
        </p:nvSpPr>
        <p:spPr>
          <a:xfrm>
            <a:off x="5570635" y="1988400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Q4</a:t>
            </a: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38DC6FAF-AD4A-0D21-6BDA-EE07B79D463B}"/>
              </a:ext>
            </a:extLst>
          </p:cNvPr>
          <p:cNvSpPr/>
          <p:nvPr/>
        </p:nvSpPr>
        <p:spPr>
          <a:xfrm>
            <a:off x="6316931" y="1992114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Q1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AD7445AD-E2D2-288E-AD09-674CD762A299}"/>
              </a:ext>
            </a:extLst>
          </p:cNvPr>
          <p:cNvSpPr/>
          <p:nvPr/>
        </p:nvSpPr>
        <p:spPr>
          <a:xfrm>
            <a:off x="7071309" y="1987533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Q2</a:t>
            </a: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9954F40D-B5CE-100B-026B-47DEA603FB0E}"/>
              </a:ext>
            </a:extLst>
          </p:cNvPr>
          <p:cNvSpPr/>
          <p:nvPr/>
        </p:nvSpPr>
        <p:spPr>
          <a:xfrm>
            <a:off x="7825687" y="1991600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Q3</a:t>
            </a: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1C321570-8EC0-9B2F-1453-877B11EF2299}"/>
              </a:ext>
            </a:extLst>
          </p:cNvPr>
          <p:cNvSpPr/>
          <p:nvPr/>
        </p:nvSpPr>
        <p:spPr>
          <a:xfrm>
            <a:off x="8580919" y="1989545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Q4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864EE52E-219C-6199-24C0-52DB0A573166}"/>
              </a:ext>
            </a:extLst>
          </p:cNvPr>
          <p:cNvSpPr/>
          <p:nvPr/>
        </p:nvSpPr>
        <p:spPr>
          <a:xfrm>
            <a:off x="9352913" y="1991597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Q1</a:t>
            </a: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71421E04-D6B5-0F74-8514-6C8A115A7A34}"/>
              </a:ext>
            </a:extLst>
          </p:cNvPr>
          <p:cNvSpPr/>
          <p:nvPr/>
        </p:nvSpPr>
        <p:spPr>
          <a:xfrm>
            <a:off x="10108147" y="1985111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Q2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4D361CAA-3C1D-E436-89CB-B0AD051E302C}"/>
              </a:ext>
            </a:extLst>
          </p:cNvPr>
          <p:cNvSpPr/>
          <p:nvPr/>
        </p:nvSpPr>
        <p:spPr>
          <a:xfrm>
            <a:off x="10862525" y="1989178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Q3</a:t>
            </a: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2DC8C2D2-78A3-3E5C-C247-8804F3FDA44E}"/>
              </a:ext>
            </a:extLst>
          </p:cNvPr>
          <p:cNvSpPr/>
          <p:nvPr/>
        </p:nvSpPr>
        <p:spPr>
          <a:xfrm>
            <a:off x="9326361" y="1707487"/>
            <a:ext cx="2291397" cy="28256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2026</a:t>
            </a:r>
          </a:p>
        </p:txBody>
      </p:sp>
      <p:cxnSp>
        <p:nvCxnSpPr>
          <p:cNvPr id="178" name="Straight Arrow Connector 177">
            <a:extLst>
              <a:ext uri="{FF2B5EF4-FFF2-40B4-BE49-F238E27FC236}">
                <a16:creationId xmlns:a16="http://schemas.microsoft.com/office/drawing/2014/main" id="{B160427A-4EB3-9080-52F8-0A278BBCFBF1}"/>
              </a:ext>
            </a:extLst>
          </p:cNvPr>
          <p:cNvCxnSpPr>
            <a:cxnSpLocks/>
          </p:cNvCxnSpPr>
          <p:nvPr/>
        </p:nvCxnSpPr>
        <p:spPr>
          <a:xfrm flipV="1">
            <a:off x="2658895" y="5563839"/>
            <a:ext cx="3732380" cy="2571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7838B70E-FE4E-6EE5-F821-D952B4179E20}"/>
              </a:ext>
            </a:extLst>
          </p:cNvPr>
          <p:cNvSpPr txBox="1"/>
          <p:nvPr/>
        </p:nvSpPr>
        <p:spPr>
          <a:xfrm>
            <a:off x="3802844" y="5563839"/>
            <a:ext cx="2404826" cy="254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400" b="1" dirty="0">
                <a:latin typeface="Abadi" panose="020B0604020104020204" pitchFamily="34" charset="0"/>
                <a:ea typeface="Cambria" panose="02040503050406030204" pitchFamily="18" charset="0"/>
              </a:rPr>
              <a:t>Rel-19 Stage-2 (15 months)  </a:t>
            </a:r>
          </a:p>
        </p:txBody>
      </p:sp>
      <p:cxnSp>
        <p:nvCxnSpPr>
          <p:cNvPr id="179" name="Straight Arrow Connector 178">
            <a:extLst>
              <a:ext uri="{FF2B5EF4-FFF2-40B4-BE49-F238E27FC236}">
                <a16:creationId xmlns:a16="http://schemas.microsoft.com/office/drawing/2014/main" id="{C13274B0-9058-D672-632A-38FBED58EB1F}"/>
              </a:ext>
            </a:extLst>
          </p:cNvPr>
          <p:cNvCxnSpPr>
            <a:cxnSpLocks/>
          </p:cNvCxnSpPr>
          <p:nvPr/>
        </p:nvCxnSpPr>
        <p:spPr>
          <a:xfrm>
            <a:off x="2664820" y="5890260"/>
            <a:ext cx="807299" cy="0"/>
          </a:xfrm>
          <a:prstGeom prst="straightConnector1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TextBox 157">
            <a:extLst>
              <a:ext uri="{FF2B5EF4-FFF2-40B4-BE49-F238E27FC236}">
                <a16:creationId xmlns:a16="http://schemas.microsoft.com/office/drawing/2014/main" id="{7810E02F-AD77-A216-51BC-00B5D5F26D8F}"/>
              </a:ext>
            </a:extLst>
          </p:cNvPr>
          <p:cNvSpPr txBox="1"/>
          <p:nvPr/>
        </p:nvSpPr>
        <p:spPr>
          <a:xfrm>
            <a:off x="2474852" y="5944810"/>
            <a:ext cx="1208985" cy="401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0000FF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Rel-18 Stage-2 </a:t>
            </a:r>
          </a:p>
          <a:p>
            <a:pPr algn="ctr">
              <a:lnSpc>
                <a:spcPts val="1200"/>
              </a:lnSpc>
            </a:pPr>
            <a:r>
              <a:rPr lang="en-US" sz="1200" b="1" dirty="0">
                <a:solidFill>
                  <a:srgbClr val="0000FF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Maint</a:t>
            </a:r>
          </a:p>
        </p:txBody>
      </p:sp>
      <p:cxnSp>
        <p:nvCxnSpPr>
          <p:cNvPr id="182" name="Straight Arrow Connector 181">
            <a:extLst>
              <a:ext uri="{FF2B5EF4-FFF2-40B4-BE49-F238E27FC236}">
                <a16:creationId xmlns:a16="http://schemas.microsoft.com/office/drawing/2014/main" id="{74A8A403-69C7-BAAE-F1C9-89AF0D93AF96}"/>
              </a:ext>
            </a:extLst>
          </p:cNvPr>
          <p:cNvCxnSpPr>
            <a:cxnSpLocks/>
          </p:cNvCxnSpPr>
          <p:nvPr/>
        </p:nvCxnSpPr>
        <p:spPr>
          <a:xfrm>
            <a:off x="6429098" y="5570167"/>
            <a:ext cx="789986" cy="0"/>
          </a:xfrm>
          <a:prstGeom prst="straightConnector1">
            <a:avLst/>
          </a:prstGeom>
          <a:ln w="762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>
            <a:extLst>
              <a:ext uri="{FF2B5EF4-FFF2-40B4-BE49-F238E27FC236}">
                <a16:creationId xmlns:a16="http://schemas.microsoft.com/office/drawing/2014/main" id="{3B38E3C9-C8A3-2B9A-5B70-855AD35324A5}"/>
              </a:ext>
            </a:extLst>
          </p:cNvPr>
          <p:cNvSpPr txBox="1"/>
          <p:nvPr/>
        </p:nvSpPr>
        <p:spPr>
          <a:xfrm>
            <a:off x="6552120" y="5304623"/>
            <a:ext cx="732893" cy="555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Rel-19 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Stage-2 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Maint</a:t>
            </a:r>
          </a:p>
        </p:txBody>
      </p:sp>
      <p:cxnSp>
        <p:nvCxnSpPr>
          <p:cNvPr id="183" name="Straight Arrow Connector 182">
            <a:extLst>
              <a:ext uri="{FF2B5EF4-FFF2-40B4-BE49-F238E27FC236}">
                <a16:creationId xmlns:a16="http://schemas.microsoft.com/office/drawing/2014/main" id="{428FA7CE-51D7-2F5E-BEF9-B5B6546F6439}"/>
              </a:ext>
            </a:extLst>
          </p:cNvPr>
          <p:cNvCxnSpPr>
            <a:cxnSpLocks/>
          </p:cNvCxnSpPr>
          <p:nvPr/>
        </p:nvCxnSpPr>
        <p:spPr>
          <a:xfrm>
            <a:off x="5779965" y="5898722"/>
            <a:ext cx="2931130" cy="0"/>
          </a:xfrm>
          <a:prstGeom prst="straightConnector1">
            <a:avLst/>
          </a:prstGeom>
          <a:ln w="76200">
            <a:solidFill>
              <a:schemeClr val="accent6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id="{7A50B574-360C-3F81-E8F3-6AE301011859}"/>
              </a:ext>
            </a:extLst>
          </p:cNvPr>
          <p:cNvSpPr txBox="1"/>
          <p:nvPr/>
        </p:nvSpPr>
        <p:spPr>
          <a:xfrm>
            <a:off x="6428049" y="5949012"/>
            <a:ext cx="2180405" cy="254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400" b="1" dirty="0">
                <a:latin typeface="Abadi" panose="020B0604020104020204" pitchFamily="34" charset="0"/>
                <a:ea typeface="Cambria" panose="02040503050406030204" pitchFamily="18" charset="0"/>
              </a:rPr>
              <a:t>Rel-19 Stage-3/OPEN API </a:t>
            </a:r>
          </a:p>
        </p:txBody>
      </p: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6A3A1AFF-55CB-5D52-BD3E-C47A39C31B52}"/>
              </a:ext>
            </a:extLst>
          </p:cNvPr>
          <p:cNvCxnSpPr>
            <a:cxnSpLocks/>
          </p:cNvCxnSpPr>
          <p:nvPr/>
        </p:nvCxnSpPr>
        <p:spPr>
          <a:xfrm>
            <a:off x="6347409" y="2305888"/>
            <a:ext cx="70995" cy="3214223"/>
          </a:xfrm>
          <a:prstGeom prst="line">
            <a:avLst/>
          </a:prstGeom>
          <a:ln w="28575">
            <a:solidFill>
              <a:schemeClr val="tx1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>
            <a:extLst>
              <a:ext uri="{FF2B5EF4-FFF2-40B4-BE49-F238E27FC236}">
                <a16:creationId xmlns:a16="http://schemas.microsoft.com/office/drawing/2014/main" id="{2DC71C93-0C0B-24EC-2D6C-2084EF0173EC}"/>
              </a:ext>
            </a:extLst>
          </p:cNvPr>
          <p:cNvCxnSpPr>
            <a:cxnSpLocks/>
          </p:cNvCxnSpPr>
          <p:nvPr/>
        </p:nvCxnSpPr>
        <p:spPr>
          <a:xfrm>
            <a:off x="8608454" y="2330132"/>
            <a:ext cx="102641" cy="3530389"/>
          </a:xfrm>
          <a:prstGeom prst="line">
            <a:avLst/>
          </a:prstGeom>
          <a:ln w="28575">
            <a:solidFill>
              <a:schemeClr val="tx1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TextBox 199">
            <a:extLst>
              <a:ext uri="{FF2B5EF4-FFF2-40B4-BE49-F238E27FC236}">
                <a16:creationId xmlns:a16="http://schemas.microsoft.com/office/drawing/2014/main" id="{29ABA38E-BD78-A7DB-EED5-16D49C41A7CF}"/>
              </a:ext>
            </a:extLst>
          </p:cNvPr>
          <p:cNvSpPr txBox="1"/>
          <p:nvPr/>
        </p:nvSpPr>
        <p:spPr>
          <a:xfrm>
            <a:off x="5765917" y="4926012"/>
            <a:ext cx="958682" cy="55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Rel-19 Stage-2 Freeze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5A8E5098-F402-46E9-A70C-5E7CEA1DE772}"/>
              </a:ext>
            </a:extLst>
          </p:cNvPr>
          <p:cNvSpPr txBox="1"/>
          <p:nvPr/>
        </p:nvSpPr>
        <p:spPr>
          <a:xfrm>
            <a:off x="9171396" y="5799927"/>
            <a:ext cx="614816" cy="401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1A4669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OPEN 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1A4669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API</a:t>
            </a: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7D9C6899-63FC-C915-1D27-ABD84E593719}"/>
              </a:ext>
            </a:extLst>
          </p:cNvPr>
          <p:cNvSpPr txBox="1"/>
          <p:nvPr/>
        </p:nvSpPr>
        <p:spPr>
          <a:xfrm>
            <a:off x="8099783" y="5260160"/>
            <a:ext cx="958682" cy="55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Rel-19 Stage-3 Freeze</a:t>
            </a:r>
          </a:p>
        </p:txBody>
      </p:sp>
      <p:cxnSp>
        <p:nvCxnSpPr>
          <p:cNvPr id="213" name="Straight Connector 212">
            <a:extLst>
              <a:ext uri="{FF2B5EF4-FFF2-40B4-BE49-F238E27FC236}">
                <a16:creationId xmlns:a16="http://schemas.microsoft.com/office/drawing/2014/main" id="{6AD8FD73-7241-598B-83EB-E3A474D546B6}"/>
              </a:ext>
            </a:extLst>
          </p:cNvPr>
          <p:cNvCxnSpPr>
            <a:cxnSpLocks/>
            <a:endCxn id="212" idx="0"/>
          </p:cNvCxnSpPr>
          <p:nvPr/>
        </p:nvCxnSpPr>
        <p:spPr>
          <a:xfrm>
            <a:off x="9380427" y="2330132"/>
            <a:ext cx="81088" cy="3449326"/>
          </a:xfrm>
          <a:prstGeom prst="line">
            <a:avLst/>
          </a:prstGeom>
          <a:ln w="28575">
            <a:solidFill>
              <a:schemeClr val="tx1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Box 214">
            <a:extLst>
              <a:ext uri="{FF2B5EF4-FFF2-40B4-BE49-F238E27FC236}">
                <a16:creationId xmlns:a16="http://schemas.microsoft.com/office/drawing/2014/main" id="{5E49158E-04D0-F85E-3DFF-ED1F8BD04978}"/>
              </a:ext>
            </a:extLst>
          </p:cNvPr>
          <p:cNvSpPr txBox="1"/>
          <p:nvPr/>
        </p:nvSpPr>
        <p:spPr>
          <a:xfrm>
            <a:off x="9461968" y="5343670"/>
            <a:ext cx="958682" cy="401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OPEN API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Freeze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A6D06-3604-1E45-ECDE-14EE8881AFDA}"/>
              </a:ext>
            </a:extLst>
          </p:cNvPr>
          <p:cNvSpPr txBox="1"/>
          <p:nvPr/>
        </p:nvSpPr>
        <p:spPr>
          <a:xfrm>
            <a:off x="3649915" y="2483123"/>
            <a:ext cx="2446086" cy="1632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  <a:spcAft>
                <a:spcPts val="300"/>
              </a:spcAft>
            </a:pPr>
            <a:r>
              <a:rPr lang="en-US" sz="1200" b="1" dirty="0">
                <a:solidFill>
                  <a:srgbClr val="00B050"/>
                </a:solidFill>
                <a:latin typeface="Abadi" panose="020B0604020104020204" pitchFamily="34" charset="0"/>
              </a:rPr>
              <a:t>Pros: </a:t>
            </a:r>
          </a:p>
          <a:p>
            <a:pPr marL="171450" indent="-171450">
              <a:lnSpc>
                <a:spcPts val="1200"/>
              </a:lnSpc>
              <a:spcAft>
                <a:spcPts val="300"/>
              </a:spcAft>
              <a:buFontTx/>
              <a:buChar char="-"/>
            </a:pPr>
            <a:r>
              <a:rPr lang="en-US" sz="1200" dirty="0">
                <a:solidFill>
                  <a:srgbClr val="00B050"/>
                </a:solidFill>
                <a:latin typeface="Abadi" panose="020B0604020104020204" pitchFamily="34" charset="0"/>
              </a:rPr>
              <a:t>It is likely aligned with RAN’s Rel19 timeline.</a:t>
            </a:r>
          </a:p>
          <a:p>
            <a:pPr>
              <a:lnSpc>
                <a:spcPts val="1200"/>
              </a:lnSpc>
              <a:spcAft>
                <a:spcPts val="300"/>
              </a:spcAft>
            </a:pPr>
            <a:r>
              <a:rPr lang="en-US" sz="1200" b="1" dirty="0">
                <a:solidFill>
                  <a:srgbClr val="00B050"/>
                </a:solidFill>
                <a:latin typeface="Abadi" panose="020B0604020104020204" pitchFamily="34" charset="0"/>
              </a:rPr>
              <a:t>Cons: </a:t>
            </a:r>
          </a:p>
          <a:p>
            <a:pPr marL="171450" indent="-171450">
              <a:lnSpc>
                <a:spcPts val="1200"/>
              </a:lnSpc>
              <a:spcAft>
                <a:spcPts val="300"/>
              </a:spcAft>
              <a:buFontTx/>
              <a:buChar char="-"/>
            </a:pPr>
            <a:r>
              <a:rPr lang="en-US" sz="1200" dirty="0">
                <a:solidFill>
                  <a:srgbClr val="00B050"/>
                </a:solidFill>
                <a:latin typeface="Abadi" panose="020B0604020104020204" pitchFamily="34" charset="0"/>
              </a:rPr>
              <a:t>15-month stage-2 release does not have a proven track record to complete all SIs/Wis on time. </a:t>
            </a:r>
          </a:p>
          <a:p>
            <a:pPr marL="171450" indent="-171450">
              <a:lnSpc>
                <a:spcPts val="1200"/>
              </a:lnSpc>
              <a:spcAft>
                <a:spcPts val="300"/>
              </a:spcAft>
              <a:buFontTx/>
              <a:buChar char="-"/>
            </a:pPr>
            <a:r>
              <a:rPr lang="en-US" sz="1200" dirty="0">
                <a:solidFill>
                  <a:srgbClr val="00B050"/>
                </a:solidFill>
                <a:latin typeface="Abadi" panose="020B0604020104020204" pitchFamily="34" charset="0"/>
              </a:rPr>
              <a:t>Less TUs available for individual approved SI/WI/TEI</a:t>
            </a:r>
          </a:p>
        </p:txBody>
      </p:sp>
      <p:sp>
        <p:nvSpPr>
          <p:cNvPr id="10" name="Callout: Line with Border and Accent Bar 9">
            <a:extLst>
              <a:ext uri="{FF2B5EF4-FFF2-40B4-BE49-F238E27FC236}">
                <a16:creationId xmlns:a16="http://schemas.microsoft.com/office/drawing/2014/main" id="{6ECD4FA7-BD8B-73F7-C422-6FC3A7C7D5FF}"/>
              </a:ext>
            </a:extLst>
          </p:cNvPr>
          <p:cNvSpPr/>
          <p:nvPr/>
        </p:nvSpPr>
        <p:spPr>
          <a:xfrm>
            <a:off x="9926004" y="4826771"/>
            <a:ext cx="970457" cy="411782"/>
          </a:xfrm>
          <a:prstGeom prst="accentBorderCallout1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710903-73F2-B9C4-9599-B1FEFDCCA26F}"/>
              </a:ext>
            </a:extLst>
          </p:cNvPr>
          <p:cNvSpPr txBox="1"/>
          <p:nvPr/>
        </p:nvSpPr>
        <p:spPr>
          <a:xfrm>
            <a:off x="9897974" y="4890078"/>
            <a:ext cx="1059047" cy="350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1000" b="1" dirty="0">
                <a:solidFill>
                  <a:srgbClr val="00B050"/>
                </a:solidFill>
                <a:latin typeface="Abadi" panose="020B0604020104020204" pitchFamily="34" charset="0"/>
              </a:rPr>
              <a:t>Align with RAN ASN.1 Freeze</a:t>
            </a:r>
          </a:p>
        </p:txBody>
      </p:sp>
    </p:spTree>
    <p:extLst>
      <p:ext uri="{BB962C8B-B14F-4D97-AF65-F5344CB8AC3E}">
        <p14:creationId xmlns:p14="http://schemas.microsoft.com/office/powerpoint/2010/main" val="353256632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uble Wave 6">
            <a:extLst>
              <a:ext uri="{FF2B5EF4-FFF2-40B4-BE49-F238E27FC236}">
                <a16:creationId xmlns:a16="http://schemas.microsoft.com/office/drawing/2014/main" id="{84398B6A-05BF-8382-E082-8F2EC9EC3E14}"/>
              </a:ext>
            </a:extLst>
          </p:cNvPr>
          <p:cNvSpPr/>
          <p:nvPr/>
        </p:nvSpPr>
        <p:spPr>
          <a:xfrm>
            <a:off x="3497723" y="2390738"/>
            <a:ext cx="3226216" cy="2030322"/>
          </a:xfrm>
          <a:prstGeom prst="doubleWave">
            <a:avLst>
              <a:gd name="adj1" fmla="val 6250"/>
              <a:gd name="adj2" fmla="val -1798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B05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F4D54401-CA3B-E938-C644-13BD6EABCAF2}"/>
              </a:ext>
            </a:extLst>
          </p:cNvPr>
          <p:cNvSpPr/>
          <p:nvPr/>
        </p:nvSpPr>
        <p:spPr>
          <a:xfrm>
            <a:off x="9885493" y="5779458"/>
            <a:ext cx="599844" cy="3662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" name="Picture 74" descr="Icon&#10;&#10;Description automatically generated with medium confidence">
            <a:extLst>
              <a:ext uri="{FF2B5EF4-FFF2-40B4-BE49-F238E27FC236}">
                <a16:creationId xmlns:a16="http://schemas.microsoft.com/office/drawing/2014/main" id="{253891D3-F5FF-DB21-D903-12EB206A94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918571" y="4837620"/>
            <a:ext cx="891485" cy="59316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55EFF55-E488-F8B7-9B23-3277FA9FBB5D}"/>
              </a:ext>
            </a:extLst>
          </p:cNvPr>
          <p:cNvSpPr/>
          <p:nvPr/>
        </p:nvSpPr>
        <p:spPr>
          <a:xfrm>
            <a:off x="312104" y="2000893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Q1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247DD65-813F-C42A-BE57-20D95CC79C6B}"/>
              </a:ext>
            </a:extLst>
          </p:cNvPr>
          <p:cNvSpPr/>
          <p:nvPr/>
        </p:nvSpPr>
        <p:spPr>
          <a:xfrm>
            <a:off x="312104" y="1703408"/>
            <a:ext cx="2993692" cy="28256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2023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9F3965C-77EF-85BE-B859-282F6FCD8DEC}"/>
              </a:ext>
            </a:extLst>
          </p:cNvPr>
          <p:cNvSpPr/>
          <p:nvPr/>
        </p:nvSpPr>
        <p:spPr>
          <a:xfrm>
            <a:off x="3306648" y="1702547"/>
            <a:ext cx="3009432" cy="28256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2024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059977C-0876-D912-160F-6D18D6EB931D}"/>
              </a:ext>
            </a:extLst>
          </p:cNvPr>
          <p:cNvCxnSpPr>
            <a:cxnSpLocks/>
          </p:cNvCxnSpPr>
          <p:nvPr/>
        </p:nvCxnSpPr>
        <p:spPr>
          <a:xfrm>
            <a:off x="1055053" y="2290147"/>
            <a:ext cx="0" cy="334892"/>
          </a:xfrm>
          <a:prstGeom prst="line">
            <a:avLst/>
          </a:prstGeom>
          <a:ln w="28575">
            <a:solidFill>
              <a:schemeClr val="tx1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Star: 5 Points 40">
            <a:extLst>
              <a:ext uri="{FF2B5EF4-FFF2-40B4-BE49-F238E27FC236}">
                <a16:creationId xmlns:a16="http://schemas.microsoft.com/office/drawing/2014/main" id="{DAC65B12-AEA3-671B-2EBE-BAFC94108BA7}"/>
              </a:ext>
            </a:extLst>
          </p:cNvPr>
          <p:cNvSpPr/>
          <p:nvPr/>
        </p:nvSpPr>
        <p:spPr>
          <a:xfrm>
            <a:off x="860743" y="2732106"/>
            <a:ext cx="377189" cy="246013"/>
          </a:xfrm>
          <a:prstGeom prst="star5">
            <a:avLst/>
          </a:prstGeom>
          <a:solidFill>
            <a:srgbClr val="C00000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4B0B83E-82EE-04B8-0C07-DA8AA17B856A}"/>
              </a:ext>
            </a:extLst>
          </p:cNvPr>
          <p:cNvSpPr txBox="1"/>
          <p:nvPr/>
        </p:nvSpPr>
        <p:spPr>
          <a:xfrm>
            <a:off x="514898" y="2880375"/>
            <a:ext cx="9557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We are here</a:t>
            </a:r>
          </a:p>
        </p:txBody>
      </p:sp>
      <p:pic>
        <p:nvPicPr>
          <p:cNvPr id="44" name="Picture 43" descr="Icon&#10;&#10;Description automatically generated">
            <a:extLst>
              <a:ext uri="{FF2B5EF4-FFF2-40B4-BE49-F238E27FC236}">
                <a16:creationId xmlns:a16="http://schemas.microsoft.com/office/drawing/2014/main" id="{51451C78-B05B-D0C9-341E-9EBAD85FD3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499001" y="2845537"/>
            <a:ext cx="682212" cy="515808"/>
          </a:xfrm>
          <a:prstGeom prst="rect">
            <a:avLst/>
          </a:prstGeom>
        </p:spPr>
      </p:pic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69FFB2DC-9ABF-7640-B2F4-2496011B2FE2}"/>
              </a:ext>
            </a:extLst>
          </p:cNvPr>
          <p:cNvCxnSpPr>
            <a:cxnSpLocks/>
          </p:cNvCxnSpPr>
          <p:nvPr/>
        </p:nvCxnSpPr>
        <p:spPr>
          <a:xfrm>
            <a:off x="1826819" y="2284939"/>
            <a:ext cx="0" cy="570191"/>
          </a:xfrm>
          <a:prstGeom prst="line">
            <a:avLst/>
          </a:prstGeom>
          <a:ln w="28575">
            <a:solidFill>
              <a:schemeClr val="tx1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D16734A6-1513-99E9-C7CA-F0929EF3427A}"/>
              </a:ext>
            </a:extLst>
          </p:cNvPr>
          <p:cNvSpPr txBox="1"/>
          <p:nvPr/>
        </p:nvSpPr>
        <p:spPr>
          <a:xfrm>
            <a:off x="1209998" y="2318224"/>
            <a:ext cx="904989" cy="55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June SA/RAN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Workshops</a:t>
            </a:r>
          </a:p>
        </p:txBody>
      </p:sp>
      <p:pic>
        <p:nvPicPr>
          <p:cNvPr id="62" name="Picture 61" descr="Icon&#10;&#10;Description automatically generated with medium confidence">
            <a:extLst>
              <a:ext uri="{FF2B5EF4-FFF2-40B4-BE49-F238E27FC236}">
                <a16:creationId xmlns:a16="http://schemas.microsoft.com/office/drawing/2014/main" id="{2E0C8E3B-D0A0-DA7B-5682-43AC8D1AF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252375" y="3698909"/>
            <a:ext cx="813043" cy="540975"/>
          </a:xfrm>
          <a:prstGeom prst="rect">
            <a:avLst/>
          </a:prstGeom>
        </p:spPr>
      </p:pic>
      <p:sp>
        <p:nvSpPr>
          <p:cNvPr id="63" name="Arrow: Pentagon 62">
            <a:extLst>
              <a:ext uri="{FF2B5EF4-FFF2-40B4-BE49-F238E27FC236}">
                <a16:creationId xmlns:a16="http://schemas.microsoft.com/office/drawing/2014/main" id="{866F0C1A-2D24-23F9-FCF2-B38EBE7061D5}"/>
              </a:ext>
            </a:extLst>
          </p:cNvPr>
          <p:cNvSpPr/>
          <p:nvPr/>
        </p:nvSpPr>
        <p:spPr>
          <a:xfrm>
            <a:off x="1825409" y="3353137"/>
            <a:ext cx="744602" cy="339911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25F5506-3141-7DB3-8298-1F6CDD5FD73C}"/>
              </a:ext>
            </a:extLst>
          </p:cNvPr>
          <p:cNvSpPr txBox="1"/>
          <p:nvPr/>
        </p:nvSpPr>
        <p:spPr>
          <a:xfrm>
            <a:off x="1755749" y="3353137"/>
            <a:ext cx="797013" cy="4045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800"/>
              </a:lnSpc>
            </a:pPr>
            <a:r>
              <a:rPr lang="en-US" sz="900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Rel-19 SA</a:t>
            </a:r>
          </a:p>
          <a:p>
            <a:pPr>
              <a:lnSpc>
                <a:spcPts val="800"/>
              </a:lnSpc>
            </a:pPr>
            <a:r>
              <a:rPr lang="en-US" sz="900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1</a:t>
            </a:r>
            <a:r>
              <a:rPr lang="en-US" sz="900" baseline="30000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st</a:t>
            </a:r>
            <a:r>
              <a:rPr lang="en-US" sz="900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 Package </a:t>
            </a:r>
          </a:p>
          <a:p>
            <a:pPr>
              <a:lnSpc>
                <a:spcPts val="800"/>
              </a:lnSpc>
            </a:pPr>
            <a:r>
              <a:rPr lang="en-US" sz="900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Discussions </a:t>
            </a:r>
          </a:p>
        </p:txBody>
      </p:sp>
      <p:sp>
        <p:nvSpPr>
          <p:cNvPr id="64" name="Arrow: Pentagon 63">
            <a:extLst>
              <a:ext uri="{FF2B5EF4-FFF2-40B4-BE49-F238E27FC236}">
                <a16:creationId xmlns:a16="http://schemas.microsoft.com/office/drawing/2014/main" id="{E99ACB6F-2265-856A-49C7-AA059DE331B7}"/>
              </a:ext>
            </a:extLst>
          </p:cNvPr>
          <p:cNvSpPr/>
          <p:nvPr/>
        </p:nvSpPr>
        <p:spPr>
          <a:xfrm>
            <a:off x="2639701" y="4601976"/>
            <a:ext cx="685255" cy="362598"/>
          </a:xfrm>
          <a:prstGeom prst="homePlate">
            <a:avLst/>
          </a:prstGeom>
          <a:solidFill>
            <a:schemeClr val="accent1">
              <a:lumMod val="40000"/>
              <a:lumOff val="6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1DC4AAB8-45D4-DD48-FB9A-376D21A05185}"/>
              </a:ext>
            </a:extLst>
          </p:cNvPr>
          <p:cNvGrpSpPr/>
          <p:nvPr/>
        </p:nvGrpSpPr>
        <p:grpSpPr>
          <a:xfrm>
            <a:off x="2624876" y="4204238"/>
            <a:ext cx="700080" cy="310126"/>
            <a:chOff x="5599479" y="4016568"/>
            <a:chExt cx="1299396" cy="296786"/>
          </a:xfrm>
        </p:grpSpPr>
        <p:sp>
          <p:nvSpPr>
            <p:cNvPr id="65" name="Arrow: Chevron 64">
              <a:extLst>
                <a:ext uri="{FF2B5EF4-FFF2-40B4-BE49-F238E27FC236}">
                  <a16:creationId xmlns:a16="http://schemas.microsoft.com/office/drawing/2014/main" id="{16E43E6B-F2CC-B0CF-01B4-7E279AC058B4}"/>
                </a:ext>
              </a:extLst>
            </p:cNvPr>
            <p:cNvSpPr/>
            <p:nvPr/>
          </p:nvSpPr>
          <p:spPr>
            <a:xfrm>
              <a:off x="5599479" y="4016568"/>
              <a:ext cx="326259" cy="292976"/>
            </a:xfrm>
            <a:prstGeom prst="chevron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6" name="Arrow: Chevron 65">
              <a:extLst>
                <a:ext uri="{FF2B5EF4-FFF2-40B4-BE49-F238E27FC236}">
                  <a16:creationId xmlns:a16="http://schemas.microsoft.com/office/drawing/2014/main" id="{77A60639-4B70-0E93-2B36-F4927FB5E64B}"/>
                </a:ext>
              </a:extLst>
            </p:cNvPr>
            <p:cNvSpPr/>
            <p:nvPr/>
          </p:nvSpPr>
          <p:spPr>
            <a:xfrm>
              <a:off x="5844720" y="4020378"/>
              <a:ext cx="326259" cy="292976"/>
            </a:xfrm>
            <a:prstGeom prst="chevron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7" name="Arrow: Chevron 66">
              <a:extLst>
                <a:ext uri="{FF2B5EF4-FFF2-40B4-BE49-F238E27FC236}">
                  <a16:creationId xmlns:a16="http://schemas.microsoft.com/office/drawing/2014/main" id="{98046570-8EC7-42C9-BB2B-22435E47BC2E}"/>
                </a:ext>
              </a:extLst>
            </p:cNvPr>
            <p:cNvSpPr/>
            <p:nvPr/>
          </p:nvSpPr>
          <p:spPr>
            <a:xfrm>
              <a:off x="6096000" y="4016568"/>
              <a:ext cx="326259" cy="292976"/>
            </a:xfrm>
            <a:prstGeom prst="chevron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8" name="Arrow: Chevron 67">
              <a:extLst>
                <a:ext uri="{FF2B5EF4-FFF2-40B4-BE49-F238E27FC236}">
                  <a16:creationId xmlns:a16="http://schemas.microsoft.com/office/drawing/2014/main" id="{E989A789-9971-39C7-5C67-60407BFA06EB}"/>
                </a:ext>
              </a:extLst>
            </p:cNvPr>
            <p:cNvSpPr/>
            <p:nvPr/>
          </p:nvSpPr>
          <p:spPr>
            <a:xfrm>
              <a:off x="6333633" y="4016568"/>
              <a:ext cx="326259" cy="292976"/>
            </a:xfrm>
            <a:prstGeom prst="chevron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9" name="Arrow: Chevron 68">
              <a:extLst>
                <a:ext uri="{FF2B5EF4-FFF2-40B4-BE49-F238E27FC236}">
                  <a16:creationId xmlns:a16="http://schemas.microsoft.com/office/drawing/2014/main" id="{8DFEFA6C-7E62-C3EC-B8D7-B7166B077F3F}"/>
                </a:ext>
              </a:extLst>
            </p:cNvPr>
            <p:cNvSpPr/>
            <p:nvPr/>
          </p:nvSpPr>
          <p:spPr>
            <a:xfrm>
              <a:off x="6572616" y="4016962"/>
              <a:ext cx="326259" cy="292976"/>
            </a:xfrm>
            <a:prstGeom prst="chevron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70A501F9-BA03-A0C6-D732-553305890999}"/>
              </a:ext>
            </a:extLst>
          </p:cNvPr>
          <p:cNvSpPr txBox="1"/>
          <p:nvPr/>
        </p:nvSpPr>
        <p:spPr>
          <a:xfrm>
            <a:off x="2018014" y="4173123"/>
            <a:ext cx="1281763" cy="401777"/>
          </a:xfrm>
          <a:prstGeom prst="rect">
            <a:avLst/>
          </a:prstGeom>
          <a:solidFill>
            <a:srgbClr val="F2F2F2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latin typeface="Abadi" panose="020B0604020104020204" pitchFamily="34" charset="0"/>
                <a:ea typeface="Cambria" panose="02040503050406030204" pitchFamily="18" charset="0"/>
              </a:rPr>
              <a:t>Start of SA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latin typeface="Abadi" panose="020B0604020104020204" pitchFamily="34" charset="0"/>
                <a:ea typeface="Cambria" panose="02040503050406030204" pitchFamily="18" charset="0"/>
              </a:rPr>
              <a:t>Rel-19 Stage-2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7AD9350-44AF-F8B4-EDC0-97A79267F044}"/>
              </a:ext>
            </a:extLst>
          </p:cNvPr>
          <p:cNvSpPr txBox="1"/>
          <p:nvPr/>
        </p:nvSpPr>
        <p:spPr>
          <a:xfrm>
            <a:off x="3568669" y="4856371"/>
            <a:ext cx="2322338" cy="55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Approved SA Rel-19 2</a:t>
            </a:r>
            <a:r>
              <a:rPr lang="en-US" sz="1200" b="1" baseline="30000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nd</a:t>
            </a: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 Package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(Including RAN-led Impact 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&amp; possible TEIs)  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EB7E619-6B71-CA5B-5693-C1D383F597F3}"/>
              </a:ext>
            </a:extLst>
          </p:cNvPr>
          <p:cNvSpPr txBox="1"/>
          <p:nvPr/>
        </p:nvSpPr>
        <p:spPr>
          <a:xfrm>
            <a:off x="2583559" y="4608277"/>
            <a:ext cx="824265" cy="4045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800"/>
              </a:lnSpc>
            </a:pPr>
            <a:r>
              <a:rPr lang="en-US" sz="900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Rel-19  SA</a:t>
            </a:r>
          </a:p>
          <a:p>
            <a:pPr>
              <a:lnSpc>
                <a:spcPts val="800"/>
              </a:lnSpc>
            </a:pPr>
            <a:r>
              <a:rPr lang="en-US" sz="900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2nd Package</a:t>
            </a:r>
          </a:p>
          <a:p>
            <a:pPr>
              <a:lnSpc>
                <a:spcPts val="800"/>
              </a:lnSpc>
            </a:pPr>
            <a:r>
              <a:rPr lang="en-US" sz="900" dirty="0">
                <a:solidFill>
                  <a:schemeClr val="accent6">
                    <a:lumMod val="50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Discussions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3C584AF-B123-1F80-860A-542CDEAA5ED9}"/>
              </a:ext>
            </a:extLst>
          </p:cNvPr>
          <p:cNvSpPr txBox="1"/>
          <p:nvPr/>
        </p:nvSpPr>
        <p:spPr>
          <a:xfrm>
            <a:off x="2507512" y="2374974"/>
            <a:ext cx="958681" cy="1017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Approved SA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Rel-19 1st Package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(No RAN-led Impact)  </a:t>
            </a: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FB05992A-E3D8-D270-5F04-22B43B5C4A1C}"/>
              </a:ext>
            </a:extLst>
          </p:cNvPr>
          <p:cNvCxnSpPr>
            <a:cxnSpLocks/>
          </p:cNvCxnSpPr>
          <p:nvPr/>
        </p:nvCxnSpPr>
        <p:spPr>
          <a:xfrm>
            <a:off x="2584293" y="2314653"/>
            <a:ext cx="22814" cy="1500264"/>
          </a:xfrm>
          <a:prstGeom prst="line">
            <a:avLst/>
          </a:prstGeom>
          <a:ln w="28575">
            <a:solidFill>
              <a:schemeClr val="tx1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267B6F00-07BB-F558-0C4F-79C509815113}"/>
              </a:ext>
            </a:extLst>
          </p:cNvPr>
          <p:cNvCxnSpPr>
            <a:cxnSpLocks/>
          </p:cNvCxnSpPr>
          <p:nvPr/>
        </p:nvCxnSpPr>
        <p:spPr>
          <a:xfrm>
            <a:off x="3309131" y="2314653"/>
            <a:ext cx="42681" cy="2698782"/>
          </a:xfrm>
          <a:prstGeom prst="line">
            <a:avLst/>
          </a:prstGeom>
          <a:ln w="28575">
            <a:solidFill>
              <a:schemeClr val="tx1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Rectangle 132">
            <a:extLst>
              <a:ext uri="{FF2B5EF4-FFF2-40B4-BE49-F238E27FC236}">
                <a16:creationId xmlns:a16="http://schemas.microsoft.com/office/drawing/2014/main" id="{0661DA4A-A83F-A181-5FD2-F0EC05BB46BF}"/>
              </a:ext>
            </a:extLst>
          </p:cNvPr>
          <p:cNvSpPr/>
          <p:nvPr/>
        </p:nvSpPr>
        <p:spPr>
          <a:xfrm>
            <a:off x="6324159" y="1702546"/>
            <a:ext cx="3037691" cy="28256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2025</a:t>
            </a:r>
          </a:p>
        </p:txBody>
      </p:sp>
      <p:pic>
        <p:nvPicPr>
          <p:cNvPr id="149" name="Picture 148" descr="Text, whiteboard&#10;&#10;Description automatically generated">
            <a:extLst>
              <a:ext uri="{FF2B5EF4-FFF2-40B4-BE49-F238E27FC236}">
                <a16:creationId xmlns:a16="http://schemas.microsoft.com/office/drawing/2014/main" id="{4183FFB5-8A91-BAE8-C551-4ED616E93D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0685278" y="5644297"/>
            <a:ext cx="935083" cy="702290"/>
          </a:xfrm>
          <a:prstGeom prst="rect">
            <a:avLst/>
          </a:prstGeom>
        </p:spPr>
      </p:pic>
      <p:sp>
        <p:nvSpPr>
          <p:cNvPr id="153" name="Title 1">
            <a:extLst>
              <a:ext uri="{FF2B5EF4-FFF2-40B4-BE49-F238E27FC236}">
                <a16:creationId xmlns:a16="http://schemas.microsoft.com/office/drawing/2014/main" id="{29342B61-873B-CDD3-0C04-C673FCAA46FF}"/>
              </a:ext>
            </a:extLst>
          </p:cNvPr>
          <p:cNvSpPr txBox="1">
            <a:spLocks/>
          </p:cNvSpPr>
          <p:nvPr/>
        </p:nvSpPr>
        <p:spPr bwMode="auto">
          <a:xfrm>
            <a:off x="197029" y="800478"/>
            <a:ext cx="10515600" cy="79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4000" b="1" dirty="0">
                <a:latin typeface="Agency FB" panose="020B0503020202020204" pitchFamily="34" charset="0"/>
              </a:rPr>
              <a:t>Option-2: 18-month Rel-19 SA/CT Timelines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16E70A70-CA85-54ED-E0A6-4EB03B5799EF}"/>
              </a:ext>
            </a:extLst>
          </p:cNvPr>
          <p:cNvSpPr txBox="1"/>
          <p:nvPr/>
        </p:nvSpPr>
        <p:spPr>
          <a:xfrm>
            <a:off x="3572042" y="4510383"/>
            <a:ext cx="1782290" cy="401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Rel-19 Stage-1 Freeze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“plus”</a:t>
            </a: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7D17F517-8FA6-64D4-B87E-BB749584CD14}"/>
              </a:ext>
            </a:extLst>
          </p:cNvPr>
          <p:cNvSpPr/>
          <p:nvPr/>
        </p:nvSpPr>
        <p:spPr>
          <a:xfrm>
            <a:off x="1066482" y="1994407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Q2</a:t>
            </a: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EE0252DA-6C8A-89A7-5DBF-001A0E8CCFC4}"/>
              </a:ext>
            </a:extLst>
          </p:cNvPr>
          <p:cNvSpPr/>
          <p:nvPr/>
        </p:nvSpPr>
        <p:spPr>
          <a:xfrm>
            <a:off x="1820860" y="1998474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Q3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D08A5FF7-F118-F08C-F9E7-494434B3A30C}"/>
              </a:ext>
            </a:extLst>
          </p:cNvPr>
          <p:cNvSpPr/>
          <p:nvPr/>
        </p:nvSpPr>
        <p:spPr>
          <a:xfrm>
            <a:off x="2576092" y="1996419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Q4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34FE28C7-7769-580E-83A5-5FDA2594436D}"/>
              </a:ext>
            </a:extLst>
          </p:cNvPr>
          <p:cNvSpPr/>
          <p:nvPr/>
        </p:nvSpPr>
        <p:spPr>
          <a:xfrm>
            <a:off x="3306647" y="1992874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Q1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4C0DF617-A922-1467-ACBA-1D6072E64AAB}"/>
              </a:ext>
            </a:extLst>
          </p:cNvPr>
          <p:cNvSpPr/>
          <p:nvPr/>
        </p:nvSpPr>
        <p:spPr>
          <a:xfrm>
            <a:off x="4061025" y="1986388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Q2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1B163D0D-B6E6-F687-86DF-456AFCECEF19}"/>
              </a:ext>
            </a:extLst>
          </p:cNvPr>
          <p:cNvSpPr/>
          <p:nvPr/>
        </p:nvSpPr>
        <p:spPr>
          <a:xfrm>
            <a:off x="4815403" y="1990455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EE9B2D59-5FDC-0676-86EB-67ABF7B10A14}"/>
              </a:ext>
            </a:extLst>
          </p:cNvPr>
          <p:cNvSpPr/>
          <p:nvPr/>
        </p:nvSpPr>
        <p:spPr>
          <a:xfrm>
            <a:off x="5570635" y="1988400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Q4</a:t>
            </a: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38DC6FAF-AD4A-0D21-6BDA-EE07B79D463B}"/>
              </a:ext>
            </a:extLst>
          </p:cNvPr>
          <p:cNvSpPr/>
          <p:nvPr/>
        </p:nvSpPr>
        <p:spPr>
          <a:xfrm>
            <a:off x="6316931" y="1992114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Q1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AD7445AD-E2D2-288E-AD09-674CD762A299}"/>
              </a:ext>
            </a:extLst>
          </p:cNvPr>
          <p:cNvSpPr/>
          <p:nvPr/>
        </p:nvSpPr>
        <p:spPr>
          <a:xfrm>
            <a:off x="7071309" y="1987533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Q2</a:t>
            </a: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9954F40D-B5CE-100B-026B-47DEA603FB0E}"/>
              </a:ext>
            </a:extLst>
          </p:cNvPr>
          <p:cNvSpPr/>
          <p:nvPr/>
        </p:nvSpPr>
        <p:spPr>
          <a:xfrm>
            <a:off x="7825687" y="1991600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Q3</a:t>
            </a: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1C321570-8EC0-9B2F-1453-877B11EF2299}"/>
              </a:ext>
            </a:extLst>
          </p:cNvPr>
          <p:cNvSpPr/>
          <p:nvPr/>
        </p:nvSpPr>
        <p:spPr>
          <a:xfrm>
            <a:off x="8580919" y="1989545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Q4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864EE52E-219C-6199-24C0-52DB0A573166}"/>
              </a:ext>
            </a:extLst>
          </p:cNvPr>
          <p:cNvSpPr/>
          <p:nvPr/>
        </p:nvSpPr>
        <p:spPr>
          <a:xfrm>
            <a:off x="9352913" y="1991597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Q1</a:t>
            </a: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71421E04-D6B5-0F74-8514-6C8A115A7A34}"/>
              </a:ext>
            </a:extLst>
          </p:cNvPr>
          <p:cNvSpPr/>
          <p:nvPr/>
        </p:nvSpPr>
        <p:spPr>
          <a:xfrm>
            <a:off x="10108147" y="1985111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Q2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4D361CAA-3C1D-E436-89CB-B0AD051E302C}"/>
              </a:ext>
            </a:extLst>
          </p:cNvPr>
          <p:cNvSpPr/>
          <p:nvPr/>
        </p:nvSpPr>
        <p:spPr>
          <a:xfrm>
            <a:off x="10862525" y="1989178"/>
            <a:ext cx="754380" cy="277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Q3</a:t>
            </a: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2DC8C2D2-78A3-3E5C-C247-8804F3FDA44E}"/>
              </a:ext>
            </a:extLst>
          </p:cNvPr>
          <p:cNvSpPr/>
          <p:nvPr/>
        </p:nvSpPr>
        <p:spPr>
          <a:xfrm>
            <a:off x="9326361" y="1707487"/>
            <a:ext cx="2291397" cy="28256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2026</a:t>
            </a:r>
          </a:p>
        </p:txBody>
      </p:sp>
      <p:cxnSp>
        <p:nvCxnSpPr>
          <p:cNvPr id="178" name="Straight Arrow Connector 177">
            <a:extLst>
              <a:ext uri="{FF2B5EF4-FFF2-40B4-BE49-F238E27FC236}">
                <a16:creationId xmlns:a16="http://schemas.microsoft.com/office/drawing/2014/main" id="{B160427A-4EB3-9080-52F8-0A278BBCFBF1}"/>
              </a:ext>
            </a:extLst>
          </p:cNvPr>
          <p:cNvCxnSpPr>
            <a:cxnSpLocks/>
          </p:cNvCxnSpPr>
          <p:nvPr/>
        </p:nvCxnSpPr>
        <p:spPr>
          <a:xfrm flipV="1">
            <a:off x="2658895" y="5520111"/>
            <a:ext cx="4493054" cy="46299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7838B70E-FE4E-6EE5-F821-D952B4179E20}"/>
              </a:ext>
            </a:extLst>
          </p:cNvPr>
          <p:cNvSpPr txBox="1"/>
          <p:nvPr/>
        </p:nvSpPr>
        <p:spPr>
          <a:xfrm>
            <a:off x="3802844" y="5563839"/>
            <a:ext cx="2404826" cy="254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400" b="1" dirty="0">
                <a:latin typeface="Abadi" panose="020B0604020104020204" pitchFamily="34" charset="0"/>
                <a:ea typeface="Cambria" panose="02040503050406030204" pitchFamily="18" charset="0"/>
              </a:rPr>
              <a:t>Rel-19 Stage-2 (18 months)  </a:t>
            </a:r>
          </a:p>
        </p:txBody>
      </p:sp>
      <p:cxnSp>
        <p:nvCxnSpPr>
          <p:cNvPr id="179" name="Straight Arrow Connector 178">
            <a:extLst>
              <a:ext uri="{FF2B5EF4-FFF2-40B4-BE49-F238E27FC236}">
                <a16:creationId xmlns:a16="http://schemas.microsoft.com/office/drawing/2014/main" id="{C13274B0-9058-D672-632A-38FBED58EB1F}"/>
              </a:ext>
            </a:extLst>
          </p:cNvPr>
          <p:cNvCxnSpPr>
            <a:cxnSpLocks/>
          </p:cNvCxnSpPr>
          <p:nvPr/>
        </p:nvCxnSpPr>
        <p:spPr>
          <a:xfrm>
            <a:off x="2664820" y="5890260"/>
            <a:ext cx="807299" cy="0"/>
          </a:xfrm>
          <a:prstGeom prst="straightConnector1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TextBox 157">
            <a:extLst>
              <a:ext uri="{FF2B5EF4-FFF2-40B4-BE49-F238E27FC236}">
                <a16:creationId xmlns:a16="http://schemas.microsoft.com/office/drawing/2014/main" id="{7810E02F-AD77-A216-51BC-00B5D5F26D8F}"/>
              </a:ext>
            </a:extLst>
          </p:cNvPr>
          <p:cNvSpPr txBox="1"/>
          <p:nvPr/>
        </p:nvSpPr>
        <p:spPr>
          <a:xfrm>
            <a:off x="2474852" y="5944810"/>
            <a:ext cx="1208985" cy="401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0000FF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Rel-18 Stage-2 </a:t>
            </a:r>
          </a:p>
          <a:p>
            <a:pPr algn="ctr">
              <a:lnSpc>
                <a:spcPts val="1200"/>
              </a:lnSpc>
            </a:pPr>
            <a:r>
              <a:rPr lang="en-US" sz="1200" b="1" dirty="0">
                <a:solidFill>
                  <a:srgbClr val="0000FF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Maint</a:t>
            </a:r>
          </a:p>
        </p:txBody>
      </p:sp>
      <p:cxnSp>
        <p:nvCxnSpPr>
          <p:cNvPr id="182" name="Straight Arrow Connector 181">
            <a:extLst>
              <a:ext uri="{FF2B5EF4-FFF2-40B4-BE49-F238E27FC236}">
                <a16:creationId xmlns:a16="http://schemas.microsoft.com/office/drawing/2014/main" id="{74A8A403-69C7-BAAE-F1C9-89AF0D93AF96}"/>
              </a:ext>
            </a:extLst>
          </p:cNvPr>
          <p:cNvCxnSpPr>
            <a:cxnSpLocks/>
          </p:cNvCxnSpPr>
          <p:nvPr/>
        </p:nvCxnSpPr>
        <p:spPr>
          <a:xfrm>
            <a:off x="7143169" y="5523868"/>
            <a:ext cx="789986" cy="0"/>
          </a:xfrm>
          <a:prstGeom prst="straightConnector1">
            <a:avLst/>
          </a:prstGeom>
          <a:ln w="762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>
            <a:extLst>
              <a:ext uri="{FF2B5EF4-FFF2-40B4-BE49-F238E27FC236}">
                <a16:creationId xmlns:a16="http://schemas.microsoft.com/office/drawing/2014/main" id="{3B38E3C9-C8A3-2B9A-5B70-855AD35324A5}"/>
              </a:ext>
            </a:extLst>
          </p:cNvPr>
          <p:cNvSpPr txBox="1"/>
          <p:nvPr/>
        </p:nvSpPr>
        <p:spPr>
          <a:xfrm>
            <a:off x="7266191" y="5258324"/>
            <a:ext cx="732893" cy="555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Rel-19 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Stage-2 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Maint</a:t>
            </a:r>
          </a:p>
        </p:txBody>
      </p:sp>
      <p:cxnSp>
        <p:nvCxnSpPr>
          <p:cNvPr id="183" name="Straight Arrow Connector 182">
            <a:extLst>
              <a:ext uri="{FF2B5EF4-FFF2-40B4-BE49-F238E27FC236}">
                <a16:creationId xmlns:a16="http://schemas.microsoft.com/office/drawing/2014/main" id="{428FA7CE-51D7-2F5E-BEF9-B5B6546F6439}"/>
              </a:ext>
            </a:extLst>
          </p:cNvPr>
          <p:cNvCxnSpPr>
            <a:cxnSpLocks/>
          </p:cNvCxnSpPr>
          <p:nvPr/>
        </p:nvCxnSpPr>
        <p:spPr>
          <a:xfrm flipV="1">
            <a:off x="6503865" y="5860521"/>
            <a:ext cx="3002085" cy="38201"/>
          </a:xfrm>
          <a:prstGeom prst="straightConnector1">
            <a:avLst/>
          </a:prstGeom>
          <a:ln w="76200">
            <a:solidFill>
              <a:schemeClr val="accent6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id="{7A50B574-360C-3F81-E8F3-6AE301011859}"/>
              </a:ext>
            </a:extLst>
          </p:cNvPr>
          <p:cNvSpPr txBox="1"/>
          <p:nvPr/>
        </p:nvSpPr>
        <p:spPr>
          <a:xfrm>
            <a:off x="7069351" y="5930243"/>
            <a:ext cx="2180405" cy="254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400" b="1" dirty="0">
                <a:latin typeface="Abadi" panose="020B0604020104020204" pitchFamily="34" charset="0"/>
                <a:ea typeface="Cambria" panose="02040503050406030204" pitchFamily="18" charset="0"/>
              </a:rPr>
              <a:t>Rel-19 Stage-3/OPEN API </a:t>
            </a:r>
          </a:p>
        </p:txBody>
      </p: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6A3A1AFF-55CB-5D52-BD3E-C47A39C31B52}"/>
              </a:ext>
            </a:extLst>
          </p:cNvPr>
          <p:cNvCxnSpPr>
            <a:cxnSpLocks/>
          </p:cNvCxnSpPr>
          <p:nvPr/>
        </p:nvCxnSpPr>
        <p:spPr>
          <a:xfrm>
            <a:off x="7071309" y="2305888"/>
            <a:ext cx="70995" cy="3214223"/>
          </a:xfrm>
          <a:prstGeom prst="line">
            <a:avLst/>
          </a:prstGeom>
          <a:ln w="28575">
            <a:solidFill>
              <a:schemeClr val="tx1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>
            <a:extLst>
              <a:ext uri="{FF2B5EF4-FFF2-40B4-BE49-F238E27FC236}">
                <a16:creationId xmlns:a16="http://schemas.microsoft.com/office/drawing/2014/main" id="{2DC71C93-0C0B-24EC-2D6C-2084EF0173EC}"/>
              </a:ext>
            </a:extLst>
          </p:cNvPr>
          <p:cNvCxnSpPr>
            <a:cxnSpLocks/>
          </p:cNvCxnSpPr>
          <p:nvPr/>
        </p:nvCxnSpPr>
        <p:spPr>
          <a:xfrm>
            <a:off x="9361850" y="2314025"/>
            <a:ext cx="73145" cy="3546496"/>
          </a:xfrm>
          <a:prstGeom prst="line">
            <a:avLst/>
          </a:prstGeom>
          <a:ln w="28575">
            <a:solidFill>
              <a:schemeClr val="tx1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TextBox 199">
            <a:extLst>
              <a:ext uri="{FF2B5EF4-FFF2-40B4-BE49-F238E27FC236}">
                <a16:creationId xmlns:a16="http://schemas.microsoft.com/office/drawing/2014/main" id="{29ABA38E-BD78-A7DB-EED5-16D49C41A7CF}"/>
              </a:ext>
            </a:extLst>
          </p:cNvPr>
          <p:cNvSpPr txBox="1"/>
          <p:nvPr/>
        </p:nvSpPr>
        <p:spPr>
          <a:xfrm>
            <a:off x="6489817" y="4926012"/>
            <a:ext cx="958682" cy="55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Rel-19 Stage-2 Freeze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5A8E5098-F402-46E9-A70C-5E7CEA1DE772}"/>
              </a:ext>
            </a:extLst>
          </p:cNvPr>
          <p:cNvSpPr txBox="1"/>
          <p:nvPr/>
        </p:nvSpPr>
        <p:spPr>
          <a:xfrm>
            <a:off x="9895296" y="5799927"/>
            <a:ext cx="614816" cy="401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1A4669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OPEN 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1A4669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API</a:t>
            </a: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7D9C6899-63FC-C915-1D27-ABD84E593719}"/>
              </a:ext>
            </a:extLst>
          </p:cNvPr>
          <p:cNvSpPr txBox="1"/>
          <p:nvPr/>
        </p:nvSpPr>
        <p:spPr>
          <a:xfrm>
            <a:off x="8823683" y="5260160"/>
            <a:ext cx="958682" cy="55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Rel-19 Stage-3 Freeze</a:t>
            </a:r>
          </a:p>
        </p:txBody>
      </p:sp>
      <p:cxnSp>
        <p:nvCxnSpPr>
          <p:cNvPr id="213" name="Straight Connector 212">
            <a:extLst>
              <a:ext uri="{FF2B5EF4-FFF2-40B4-BE49-F238E27FC236}">
                <a16:creationId xmlns:a16="http://schemas.microsoft.com/office/drawing/2014/main" id="{6AD8FD73-7241-598B-83EB-E3A474D546B6}"/>
              </a:ext>
            </a:extLst>
          </p:cNvPr>
          <p:cNvCxnSpPr>
            <a:cxnSpLocks/>
            <a:endCxn id="212" idx="0"/>
          </p:cNvCxnSpPr>
          <p:nvPr/>
        </p:nvCxnSpPr>
        <p:spPr>
          <a:xfrm>
            <a:off x="10104327" y="2330132"/>
            <a:ext cx="81088" cy="3449326"/>
          </a:xfrm>
          <a:prstGeom prst="line">
            <a:avLst/>
          </a:prstGeom>
          <a:ln w="28575">
            <a:solidFill>
              <a:schemeClr val="tx1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Box 214">
            <a:extLst>
              <a:ext uri="{FF2B5EF4-FFF2-40B4-BE49-F238E27FC236}">
                <a16:creationId xmlns:a16="http://schemas.microsoft.com/office/drawing/2014/main" id="{5E49158E-04D0-F85E-3DFF-ED1F8BD04978}"/>
              </a:ext>
            </a:extLst>
          </p:cNvPr>
          <p:cNvSpPr txBox="1"/>
          <p:nvPr/>
        </p:nvSpPr>
        <p:spPr>
          <a:xfrm>
            <a:off x="10185868" y="5343670"/>
            <a:ext cx="958682" cy="401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OPEN API</a:t>
            </a:r>
          </a:p>
          <a:p>
            <a:pPr>
              <a:lnSpc>
                <a:spcPts val="1200"/>
              </a:lnSpc>
            </a:pPr>
            <a:r>
              <a:rPr lang="en-US" sz="1200" b="1" dirty="0">
                <a:solidFill>
                  <a:srgbClr val="C00000"/>
                </a:solidFill>
                <a:latin typeface="Abadi" panose="020B0604020104020204" pitchFamily="34" charset="0"/>
                <a:ea typeface="Cambria" panose="02040503050406030204" pitchFamily="18" charset="0"/>
              </a:rPr>
              <a:t>Freeze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110420-6E0A-319E-9585-3008269924BE}"/>
              </a:ext>
            </a:extLst>
          </p:cNvPr>
          <p:cNvSpPr txBox="1"/>
          <p:nvPr/>
        </p:nvSpPr>
        <p:spPr>
          <a:xfrm>
            <a:off x="3644957" y="2519782"/>
            <a:ext cx="2987977" cy="1632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  <a:spcAft>
                <a:spcPts val="300"/>
              </a:spcAft>
            </a:pPr>
            <a:r>
              <a:rPr lang="en-US" sz="1200" b="1" dirty="0">
                <a:solidFill>
                  <a:srgbClr val="00B050"/>
                </a:solidFill>
                <a:latin typeface="Abadi" panose="020B0604020104020204" pitchFamily="34" charset="0"/>
              </a:rPr>
              <a:t>Pros: </a:t>
            </a:r>
          </a:p>
          <a:p>
            <a:pPr marL="171450" indent="-171450">
              <a:lnSpc>
                <a:spcPts val="1200"/>
              </a:lnSpc>
              <a:spcAft>
                <a:spcPts val="300"/>
              </a:spcAft>
              <a:buFontTx/>
              <a:buChar char="-"/>
            </a:pPr>
            <a:r>
              <a:rPr lang="en-US" sz="1200" dirty="0">
                <a:solidFill>
                  <a:srgbClr val="00B050"/>
                </a:solidFill>
                <a:latin typeface="Abadi" panose="020B0604020104020204" pitchFamily="34" charset="0"/>
              </a:rPr>
              <a:t>Consistent timeline with the last two releases which are proven track record to complete the stage-2 work</a:t>
            </a:r>
          </a:p>
          <a:p>
            <a:pPr marL="171450" indent="-171450">
              <a:lnSpc>
                <a:spcPts val="1200"/>
              </a:lnSpc>
              <a:spcAft>
                <a:spcPts val="300"/>
              </a:spcAft>
              <a:buFontTx/>
              <a:buChar char="-"/>
            </a:pPr>
            <a:r>
              <a:rPr lang="en-US" sz="1200" dirty="0">
                <a:solidFill>
                  <a:srgbClr val="00B050"/>
                </a:solidFill>
                <a:latin typeface="Abadi" panose="020B0604020104020204" pitchFamily="34" charset="0"/>
              </a:rPr>
              <a:t>More TUs available for individual approved SI/WI/TEI. </a:t>
            </a:r>
          </a:p>
          <a:p>
            <a:pPr>
              <a:lnSpc>
                <a:spcPts val="1200"/>
              </a:lnSpc>
              <a:spcAft>
                <a:spcPts val="300"/>
              </a:spcAft>
            </a:pPr>
            <a:r>
              <a:rPr lang="en-US" sz="1200" b="1" dirty="0">
                <a:solidFill>
                  <a:srgbClr val="00B050"/>
                </a:solidFill>
                <a:latin typeface="Abadi" panose="020B0604020104020204" pitchFamily="34" charset="0"/>
              </a:rPr>
              <a:t>Cons: </a:t>
            </a:r>
          </a:p>
          <a:p>
            <a:pPr>
              <a:lnSpc>
                <a:spcPts val="1200"/>
              </a:lnSpc>
              <a:spcAft>
                <a:spcPts val="300"/>
              </a:spcAft>
            </a:pPr>
            <a:r>
              <a:rPr lang="en-US" sz="1200" dirty="0">
                <a:solidFill>
                  <a:srgbClr val="00B050"/>
                </a:solidFill>
                <a:latin typeface="Abadi" panose="020B0604020104020204" pitchFamily="34" charset="0"/>
              </a:rPr>
              <a:t>-  It is likely NOT aligned with RAN’s Rel19 timeline. </a:t>
            </a:r>
          </a:p>
        </p:txBody>
      </p:sp>
      <p:sp>
        <p:nvSpPr>
          <p:cNvPr id="10" name="Callout: Line with Border and Accent Bar 9">
            <a:extLst>
              <a:ext uri="{FF2B5EF4-FFF2-40B4-BE49-F238E27FC236}">
                <a16:creationId xmlns:a16="http://schemas.microsoft.com/office/drawing/2014/main" id="{828CA037-E29A-3860-FD0B-A80EA5EEBC85}"/>
              </a:ext>
            </a:extLst>
          </p:cNvPr>
          <p:cNvSpPr/>
          <p:nvPr/>
        </p:nvSpPr>
        <p:spPr>
          <a:xfrm>
            <a:off x="10732698" y="4677362"/>
            <a:ext cx="1192398" cy="411782"/>
          </a:xfrm>
          <a:prstGeom prst="accentBorderCallout1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EAFA28-5DAF-2562-27BA-8E0968033CEE}"/>
              </a:ext>
            </a:extLst>
          </p:cNvPr>
          <p:cNvSpPr txBox="1"/>
          <p:nvPr/>
        </p:nvSpPr>
        <p:spPr>
          <a:xfrm>
            <a:off x="10712629" y="4672112"/>
            <a:ext cx="1303219" cy="478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1000" b="1" dirty="0">
                <a:solidFill>
                  <a:srgbClr val="00B050"/>
                </a:solidFill>
                <a:latin typeface="Abadi" panose="020B0604020104020204" pitchFamily="34" charset="0"/>
              </a:rPr>
              <a:t>Possible 3-month behind RAN ASN.1 Freeze</a:t>
            </a:r>
          </a:p>
        </p:txBody>
      </p:sp>
    </p:spTree>
    <p:extLst>
      <p:ext uri="{BB962C8B-B14F-4D97-AF65-F5344CB8AC3E}">
        <p14:creationId xmlns:p14="http://schemas.microsoft.com/office/powerpoint/2010/main" val="408957989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4D74EF6-6F6E-5CA2-9D39-4930E30CCF9D}"/>
              </a:ext>
            </a:extLst>
          </p:cNvPr>
          <p:cNvSpPr txBox="1"/>
          <p:nvPr/>
        </p:nvSpPr>
        <p:spPr>
          <a:xfrm>
            <a:off x="363368" y="4049204"/>
            <a:ext cx="66775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4800"/>
              </a:lnSpc>
            </a:pPr>
            <a: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eaming Outloud Pro" panose="03050502040302030504" pitchFamily="66" charset="0"/>
                <a:cs typeface="Dreaming Outloud Pro" panose="03050502040302030504" pitchFamily="66" charset="0"/>
              </a:rPr>
              <a:t>Considerations for </a:t>
            </a:r>
          </a:p>
          <a:p>
            <a:pPr algn="r">
              <a:lnSpc>
                <a:spcPts val="4800"/>
              </a:lnSpc>
            </a:pPr>
            <a: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eaming Outloud Pro" panose="03050502040302030504" pitchFamily="66" charset="0"/>
                <a:cs typeface="Dreaming Outloud Pro" panose="03050502040302030504" pitchFamily="66" charset="0"/>
              </a:rPr>
              <a:t>2-Step Approval Process </a:t>
            </a:r>
          </a:p>
          <a:p>
            <a:pPr algn="r">
              <a:lnSpc>
                <a:spcPts val="4800"/>
              </a:lnSpc>
            </a:pPr>
            <a: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reaming Outloud Pro" panose="03050502040302030504" pitchFamily="66" charset="0"/>
                <a:cs typeface="Dreaming Outloud Pro" panose="03050502040302030504" pitchFamily="66" charset="0"/>
              </a:rPr>
              <a:t>for SA Rel-19 Stage-2 Package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E269B2A-69D6-8BB0-F47B-43AE79648991}"/>
              </a:ext>
            </a:extLst>
          </p:cNvPr>
          <p:cNvGrpSpPr/>
          <p:nvPr/>
        </p:nvGrpSpPr>
        <p:grpSpPr>
          <a:xfrm>
            <a:off x="6915150" y="1988820"/>
            <a:ext cx="4671122" cy="3931285"/>
            <a:chOff x="7040880" y="2034540"/>
            <a:chExt cx="4671122" cy="393128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732A0FE6-D8D8-EB2B-D491-C075EC619FCB}"/>
                </a:ext>
              </a:extLst>
            </p:cNvPr>
            <p:cNvGrpSpPr/>
            <p:nvPr/>
          </p:nvGrpSpPr>
          <p:grpSpPr>
            <a:xfrm>
              <a:off x="7292340" y="2183130"/>
              <a:ext cx="4419662" cy="3782695"/>
              <a:chOff x="7498628" y="2708910"/>
              <a:chExt cx="4213374" cy="3256915"/>
            </a:xfrm>
            <a:effectLst>
              <a:glow rad="228600">
                <a:schemeClr val="accent5">
                  <a:satMod val="175000"/>
                  <a:alpha val="40000"/>
                </a:schemeClr>
              </a:glow>
            </a:effectLst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DDBFFE93-3C2D-2C5A-E8AB-874BD9681EEF}"/>
                  </a:ext>
                </a:extLst>
              </p:cNvPr>
              <p:cNvGrpSpPr/>
              <p:nvPr/>
            </p:nvGrpSpPr>
            <p:grpSpPr>
              <a:xfrm>
                <a:off x="7498628" y="2708910"/>
                <a:ext cx="4213374" cy="3256915"/>
                <a:chOff x="7239485" y="1675129"/>
                <a:chExt cx="4213374" cy="3079549"/>
              </a:xfrm>
            </p:grpSpPr>
            <p:pic>
              <p:nvPicPr>
                <p:cNvPr id="12" name="Picture 11" descr="A picture containing graphical user interface&#10;&#10;Description automatically generated">
                  <a:extLst>
                    <a:ext uri="{FF2B5EF4-FFF2-40B4-BE49-F238E27FC236}">
                      <a16:creationId xmlns:a16="http://schemas.microsoft.com/office/drawing/2014/main" id="{F6EC2260-A2F4-274B-72E1-8F8008161FE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837473B0-CC2E-450A-ABE3-18F120FF3D39}">
                      <a1611:picAttrSrcUrl xmlns:a1611="http://schemas.microsoft.com/office/drawing/2016/11/main" r:i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39485" y="2103321"/>
                  <a:ext cx="4213374" cy="2651357"/>
                </a:xfrm>
                <a:prstGeom prst="rect">
                  <a:avLst/>
                </a:prstGeom>
              </p:spPr>
            </p:pic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78904BDF-D5A3-96DE-0C4D-88D0F2CCFE6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239485" y="1675129"/>
                  <a:ext cx="4213374" cy="450174"/>
                </a:xfrm>
                <a:prstGeom prst="rect">
                  <a:avLst/>
                </a:prstGeom>
              </p:spPr>
            </p:pic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DF2F0594-7973-70DC-CB09-E4C62627AB1D}"/>
                  </a:ext>
                </a:extLst>
              </p:cNvPr>
              <p:cNvGrpSpPr/>
              <p:nvPr/>
            </p:nvGrpSpPr>
            <p:grpSpPr>
              <a:xfrm>
                <a:off x="9605323" y="2946961"/>
                <a:ext cx="1042426" cy="1221740"/>
                <a:chOff x="5516398" y="4572000"/>
                <a:chExt cx="906124" cy="1221740"/>
              </a:xfrm>
            </p:grpSpPr>
            <p:pic>
              <p:nvPicPr>
                <p:cNvPr id="10" name="Picture 9" descr="Icon&#10;&#10;Description automatically generated">
                  <a:extLst>
                    <a:ext uri="{FF2B5EF4-FFF2-40B4-BE49-F238E27FC236}">
                      <a16:creationId xmlns:a16="http://schemas.microsoft.com/office/drawing/2014/main" id="{FF6357B2-B3F0-BA3C-CE97-49455E43BCC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837473B0-CC2E-450A-ABE3-18F120FF3D39}">
                      <a1611:picAttrSrcUrl xmlns:a1611="http://schemas.microsoft.com/office/drawing/2016/11/main" r:i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16398" y="4572000"/>
                  <a:ext cx="906124" cy="1221740"/>
                </a:xfrm>
                <a:prstGeom prst="rect">
                  <a:avLst/>
                </a:prstGeom>
              </p:spPr>
            </p:pic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B2CE8F96-051F-83D6-4A7B-68C51C6224D6}"/>
                    </a:ext>
                  </a:extLst>
                </p:cNvPr>
                <p:cNvSpPr txBox="1"/>
                <p:nvPr/>
              </p:nvSpPr>
              <p:spPr>
                <a:xfrm>
                  <a:off x="5556161" y="5080197"/>
                  <a:ext cx="866361" cy="64432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1700"/>
                    </a:lnSpc>
                  </a:pPr>
                  <a:r>
                    <a:rPr lang="en-US" sz="1600" b="1" dirty="0">
                      <a:solidFill>
                        <a:srgbClr val="FFFF00"/>
                      </a:solidFill>
                      <a:latin typeface="Cavolini" panose="03000502040302020204" pitchFamily="66" charset="0"/>
                      <a:cs typeface="Cavolini" panose="03000502040302020204" pitchFamily="66" charset="0"/>
                    </a:rPr>
                    <a:t>Rel-19</a:t>
                  </a:r>
                </a:p>
                <a:p>
                  <a:pPr algn="ctr">
                    <a:lnSpc>
                      <a:spcPts val="1700"/>
                    </a:lnSpc>
                  </a:pPr>
                  <a:r>
                    <a:rPr lang="en-US" sz="1600" b="1" dirty="0">
                      <a:solidFill>
                        <a:srgbClr val="FFFF00"/>
                      </a:solidFill>
                      <a:latin typeface="Cavolini" panose="03000502040302020204" pitchFamily="66" charset="0"/>
                      <a:cs typeface="Cavolini" panose="03000502040302020204" pitchFamily="66" charset="0"/>
                    </a:rPr>
                    <a:t>SA </a:t>
                  </a:r>
                </a:p>
                <a:p>
                  <a:pPr>
                    <a:lnSpc>
                      <a:spcPts val="1700"/>
                    </a:lnSpc>
                  </a:pPr>
                  <a:r>
                    <a:rPr lang="en-US" sz="1600" b="1" dirty="0">
                      <a:solidFill>
                        <a:srgbClr val="FFFF00"/>
                      </a:solidFill>
                      <a:latin typeface="Cavolini" panose="03000502040302020204" pitchFamily="66" charset="0"/>
                      <a:cs typeface="Cavolini" panose="03000502040302020204" pitchFamily="66" charset="0"/>
                    </a:rPr>
                    <a:t>Stage-2</a:t>
                  </a:r>
                </a:p>
              </p:txBody>
            </p:sp>
          </p:grp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3B82385-D7E3-C217-3773-6D0819E308DA}"/>
                </a:ext>
              </a:extLst>
            </p:cNvPr>
            <p:cNvSpPr/>
            <p:nvPr/>
          </p:nvSpPr>
          <p:spPr>
            <a:xfrm>
              <a:off x="7040880" y="2034540"/>
              <a:ext cx="4671122" cy="3931285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8936F42-0190-CAEE-7EA1-BAF550A9C59B}"/>
                </a:ext>
              </a:extLst>
            </p:cNvPr>
            <p:cNvSpPr/>
            <p:nvPr/>
          </p:nvSpPr>
          <p:spPr>
            <a:xfrm>
              <a:off x="7292340" y="2183130"/>
              <a:ext cx="4419662" cy="3782695"/>
            </a:xfrm>
            <a:prstGeom prst="rect">
              <a:avLst/>
            </a:prstGeom>
            <a:solidFill>
              <a:srgbClr val="DAE3F3">
                <a:alpha val="4313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2799102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" y="742950"/>
            <a:ext cx="10515600" cy="794576"/>
          </a:xfrm>
        </p:spPr>
        <p:txBody>
          <a:bodyPr/>
          <a:lstStyle/>
          <a:p>
            <a:r>
              <a:rPr lang="en-US" sz="4000" b="1" dirty="0">
                <a:latin typeface="Agency FB" panose="020B0503020202020204" pitchFamily="34" charset="0"/>
              </a:rPr>
              <a:t>Recap - SA#98E Proposal for Rel-19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0" y="1786001"/>
            <a:ext cx="11698224" cy="3389503"/>
          </a:xfrm>
        </p:spPr>
        <p:txBody>
          <a:bodyPr/>
          <a:lstStyle/>
          <a:p>
            <a:r>
              <a:rPr lang="en-US" sz="2000" dirty="0"/>
              <a:t>SA plans to hold Rel-19 workshop in June 2023 (preferably F2F).</a:t>
            </a:r>
          </a:p>
          <a:p>
            <a:r>
              <a:rPr lang="en-US" sz="2000" dirty="0"/>
              <a:t>Two-step Rel-19 SA Stage2 content approvals</a:t>
            </a:r>
          </a:p>
          <a:p>
            <a:pPr lvl="1"/>
            <a:r>
              <a:rPr lang="en-US" sz="2000" dirty="0"/>
              <a:t>Sep 2023 SA#101(-e): Approve 1st part of package </a:t>
            </a:r>
          </a:p>
          <a:p>
            <a:pPr lvl="1"/>
            <a:r>
              <a:rPr lang="en-US" sz="2000" dirty="0"/>
              <a:t>Dec 2023 SA#102(-e): </a:t>
            </a:r>
            <a:r>
              <a:rPr lang="en-US" altLang="zh-CN" sz="2000" dirty="0"/>
              <a:t>Approve final package </a:t>
            </a:r>
            <a:r>
              <a:rPr lang="en-US" sz="2000" dirty="0"/>
              <a:t>with </a:t>
            </a:r>
            <a:r>
              <a:rPr lang="en-US" altLang="zh-CN" sz="2000" dirty="0"/>
              <a:t>RAN/CT</a:t>
            </a:r>
          </a:p>
          <a:p>
            <a:pPr marL="0" indent="0">
              <a:buNone/>
            </a:pPr>
            <a:r>
              <a:rPr lang="en-US" altLang="zh-CN" sz="2000" dirty="0"/>
              <a:t>Note : H</a:t>
            </a:r>
            <a:r>
              <a:rPr lang="en-US" sz="2000" dirty="0"/>
              <a:t>ow the work package can be split between Sep and Dec (e.g. how many and if SIDs can start already in September) is TBD.</a:t>
            </a:r>
          </a:p>
          <a:p>
            <a:pPr lvl="0"/>
            <a:r>
              <a:rPr lang="en-US" sz="2000" dirty="0"/>
              <a:t>SA2 provides the data on the SA2 capacity based on the Rel-19 stage-2 freeze timeline including</a:t>
            </a:r>
          </a:p>
          <a:p>
            <a:pPr lvl="1"/>
            <a:r>
              <a:rPr lang="en-US" sz="1600" dirty="0"/>
              <a:t>The Max number of TUs available for Rel-19 SIs/WIs </a:t>
            </a:r>
          </a:p>
          <a:p>
            <a:pPr lvl="1"/>
            <a:r>
              <a:rPr lang="en-US" sz="1600" dirty="0"/>
              <a:t>The maximum number of TUs available for any SI/WI (</a:t>
            </a:r>
            <a:r>
              <a:rPr lang="en-US" altLang="zh-CN" sz="1600" dirty="0"/>
              <a:t>not for each study SI/WI individually)</a:t>
            </a:r>
            <a:endParaRPr lang="en-US" sz="1600" dirty="0"/>
          </a:p>
          <a:p>
            <a:pPr lvl="1"/>
            <a:r>
              <a:rPr lang="en-US" sz="1600" dirty="0"/>
              <a:t>The recommended maximum number of SIs/WIs of Rel-19</a:t>
            </a:r>
          </a:p>
          <a:p>
            <a:r>
              <a:rPr lang="en-US" sz="2000" dirty="0"/>
              <a:t> Other SA WGs provide the recommended maximum number of S</a:t>
            </a:r>
            <a:r>
              <a:rPr lang="en-US" altLang="zh-CN" sz="2000" dirty="0"/>
              <a:t>Is/WIs </a:t>
            </a:r>
            <a:r>
              <a:rPr lang="en-US" sz="2000" dirty="0"/>
              <a:t>and optionally available TUs for </a:t>
            </a:r>
            <a:r>
              <a:rPr lang="en-US" altLang="zh-CN" sz="2000" dirty="0"/>
              <a:t>Rel-19 </a:t>
            </a:r>
            <a:r>
              <a:rPr lang="en-US" sz="2000" dirty="0"/>
              <a:t>to assist with overall Rel-19 planning in SA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6032F8-6466-444B-3407-D113EAA07B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" y="6641039"/>
            <a:ext cx="649224" cy="182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94683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6032F8-6466-444B-3407-D113EAA07B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" y="6641039"/>
            <a:ext cx="649224" cy="1826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645D760-6869-4721-02F3-21BAA59CE155}"/>
              </a:ext>
            </a:extLst>
          </p:cNvPr>
          <p:cNvSpPr txBox="1"/>
          <p:nvPr/>
        </p:nvSpPr>
        <p:spPr>
          <a:xfrm>
            <a:off x="556721" y="2658991"/>
            <a:ext cx="668405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zh-CN" sz="3200" b="1" dirty="0">
                <a:latin typeface="Dreaming Outloud Pro" panose="03050502040302030504" pitchFamily="66" charset="0"/>
                <a:cs typeface="Dreaming Outloud Pro" panose="03050502040302030504" pitchFamily="66" charset="0"/>
              </a:rPr>
              <a:t>For the 2-step approach as endorsed by SA#98 plenary, determining on how</a:t>
            </a:r>
            <a:r>
              <a:rPr lang="en-US" sz="3200" b="1" dirty="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to split the work package between Sep. and Dec. 2023 introduces complicated dilemmas … </a:t>
            </a:r>
          </a:p>
        </p:txBody>
      </p:sp>
      <p:pic>
        <p:nvPicPr>
          <p:cNvPr id="9" name="Picture 8" descr="Shape&#10;&#10;Description automatically generated with medium confidence">
            <a:extLst>
              <a:ext uri="{FF2B5EF4-FFF2-40B4-BE49-F238E27FC236}">
                <a16:creationId xmlns:a16="http://schemas.microsoft.com/office/drawing/2014/main" id="{53922731-12D7-D447-B25C-0A00F3CB91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516776" y="2180526"/>
            <a:ext cx="3413494" cy="31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40784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37BAA-FAC0-D084-710D-51410214E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2717469"/>
            <a:ext cx="11689080" cy="3562364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sz="2000" dirty="0"/>
              <a:t>Rel-19 RAN package will not be known until end of 4Q2023, how to ensure the proper coordination between SA and RAN for the Rel-19 contents? </a:t>
            </a:r>
          </a:p>
          <a:p>
            <a:pPr>
              <a:spcAft>
                <a:spcPts val="1200"/>
              </a:spcAft>
            </a:pPr>
            <a:r>
              <a:rPr lang="en-US" sz="2000" dirty="0"/>
              <a:t>How to allow the early start of the SIs/WIs in the 1</a:t>
            </a:r>
            <a:r>
              <a:rPr lang="en-US" sz="2000" baseline="30000" dirty="0"/>
              <a:t>st</a:t>
            </a:r>
            <a:r>
              <a:rPr lang="en-US" sz="2000" dirty="0"/>
              <a:t> package during the 4Q2023 to maximize the availability of the TUs to progress Rel-19? Is it possible to determine the first set of SIs/WIs in the 1</a:t>
            </a:r>
            <a:r>
              <a:rPr lang="en-US" sz="2000" baseline="30000" dirty="0"/>
              <a:t>st</a:t>
            </a:r>
            <a:r>
              <a:rPr lang="en-US" sz="2000" dirty="0"/>
              <a:t> package with any prioritization?</a:t>
            </a:r>
          </a:p>
          <a:p>
            <a:pPr>
              <a:spcAft>
                <a:spcPts val="1200"/>
              </a:spcAft>
            </a:pPr>
            <a:r>
              <a:rPr lang="en-US" sz="2000" dirty="0"/>
              <a:t>How to ensure the time budget allocation fairness among the list of SIs/WIs when deciding them to be included in the 1</a:t>
            </a:r>
            <a:r>
              <a:rPr lang="en-US" sz="2000" baseline="30000" dirty="0"/>
              <a:t>st</a:t>
            </a:r>
            <a:r>
              <a:rPr lang="en-US" sz="2000" dirty="0"/>
              <a:t> or 2</a:t>
            </a:r>
            <a:r>
              <a:rPr lang="en-US" sz="2000" baseline="30000" dirty="0"/>
              <a:t>nd</a:t>
            </a:r>
            <a:r>
              <a:rPr lang="en-US" sz="2000" dirty="0"/>
              <a:t> package (e.g. putting the SI/WI with larger scope in the 1</a:t>
            </a:r>
            <a:r>
              <a:rPr lang="en-US" sz="2000" baseline="30000" dirty="0"/>
              <a:t>st</a:t>
            </a:r>
            <a:r>
              <a:rPr lang="en-US" sz="2000" dirty="0"/>
              <a:t> package regardless of their respective RAN dependency requirements, or agreeing on some fundamental guiding principles (e.g. completing the study of the objective from the SI/WI within the 4Q2023 etc.)? </a:t>
            </a:r>
          </a:p>
          <a:p>
            <a:pPr marL="0" indent="0">
              <a:spcAft>
                <a:spcPts val="1200"/>
              </a:spcAft>
              <a:buNone/>
            </a:pPr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94DAB1-746A-F4B3-5EB3-F9E605833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578167"/>
            <a:ext cx="10515600" cy="833438"/>
          </a:xfrm>
        </p:spPr>
        <p:txBody>
          <a:bodyPr/>
          <a:lstStyle/>
          <a:p>
            <a:r>
              <a:rPr lang="en-US" sz="3600" b="1" dirty="0">
                <a:latin typeface="Agency FB" panose="020B0503020202020204" pitchFamily="34" charset="0"/>
              </a:rPr>
              <a:t>Considerations for the 2-step approach for deciding </a:t>
            </a:r>
            <a:br>
              <a:rPr lang="en-US" sz="3600" b="1" dirty="0">
                <a:latin typeface="Agency FB" panose="020B0503020202020204" pitchFamily="34" charset="0"/>
              </a:rPr>
            </a:br>
            <a:r>
              <a:rPr lang="en-US" sz="3600" b="1" dirty="0">
                <a:latin typeface="Agency FB" panose="020B0503020202020204" pitchFamily="34" charset="0"/>
              </a:rPr>
              <a:t>Rel-19 SA Stage-2 Package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EC1E7B-7A1E-A66B-3857-D12548A49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" y="6641039"/>
            <a:ext cx="649224" cy="1826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83A22D-F534-85DB-2858-24232C9F1702}"/>
              </a:ext>
            </a:extLst>
          </p:cNvPr>
          <p:cNvSpPr txBox="1"/>
          <p:nvPr/>
        </p:nvSpPr>
        <p:spPr>
          <a:xfrm>
            <a:off x="232765" y="1732672"/>
            <a:ext cx="11528350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zh-CN" sz="2400" i="1" dirty="0"/>
              <a:t>Unlike the past release with the single step approach, the 2-step approach </a:t>
            </a:r>
            <a:r>
              <a:rPr lang="en-US" sz="2400" i="1" dirty="0"/>
              <a:t>introduces the following dilemmas when defining the stage-2 package.  </a:t>
            </a:r>
          </a:p>
        </p:txBody>
      </p:sp>
    </p:spTree>
    <p:extLst>
      <p:ext uri="{BB962C8B-B14F-4D97-AF65-F5344CB8AC3E}">
        <p14:creationId xmlns:p14="http://schemas.microsoft.com/office/powerpoint/2010/main" val="251985937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280d8efa-eff2-4910-88d2-79ca146720c4"/>
    <ds:schemaRef ds:uri="http://purl.org/dc/elements/1.1/"/>
    <ds:schemaRef ds:uri="http://schemas.microsoft.com/office/2006/metadata/properties"/>
    <ds:schemaRef ds:uri="http://purl.org/dc/dcmitype/"/>
    <ds:schemaRef ds:uri="http://purl.org/dc/terms/"/>
    <ds:schemaRef ds:uri="http://schemas.microsoft.com/office/infopath/2007/PartnerControls"/>
    <ds:schemaRef ds:uri="679a257e-872f-4c98-9e8a-0a9c104f72cd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22755</TotalTime>
  <Words>1597</Words>
  <Application>Microsoft Office PowerPoint</Application>
  <PresentationFormat>Widescreen</PresentationFormat>
  <Paragraphs>269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9" baseType="lpstr">
      <vt:lpstr>Abadi</vt:lpstr>
      <vt:lpstr>Agency FB</vt:lpstr>
      <vt:lpstr>Arial</vt:lpstr>
      <vt:lpstr>Arial </vt:lpstr>
      <vt:lpstr>Berlin Sans FB</vt:lpstr>
      <vt:lpstr>Calibri</vt:lpstr>
      <vt:lpstr>Calibri Light</vt:lpstr>
      <vt:lpstr>Cambria</vt:lpstr>
      <vt:lpstr>Cavolini</vt:lpstr>
      <vt:lpstr>Congenial</vt:lpstr>
      <vt:lpstr>Dreaming Outloud Pro</vt:lpstr>
      <vt:lpstr>Times New Roman</vt:lpstr>
      <vt:lpstr>Wingdings</vt:lpstr>
      <vt:lpstr>Office Theme</vt:lpstr>
      <vt:lpstr>Proposal for SA Rel-19  Timeline &amp;  Stage-2 Package  2-Step Approval Process</vt:lpstr>
      <vt:lpstr>Agenda </vt:lpstr>
      <vt:lpstr>PowerPoint Presentation</vt:lpstr>
      <vt:lpstr>PowerPoint Presentation</vt:lpstr>
      <vt:lpstr>PowerPoint Presentation</vt:lpstr>
      <vt:lpstr>PowerPoint Presentation</vt:lpstr>
      <vt:lpstr>Recap - SA#98E Proposal for Rel-19 planning</vt:lpstr>
      <vt:lpstr>PowerPoint Presentation</vt:lpstr>
      <vt:lpstr>Considerations for the 2-step approach for deciding  Rel-19 SA Stage-2 Package</vt:lpstr>
      <vt:lpstr>Way Forward </vt:lpstr>
      <vt:lpstr>PowerPoint Presentation</vt:lpstr>
      <vt:lpstr>Example of Proposal for the 2-step Approval process for Rel-19 SA Stage-2 Package Determination (1/2)</vt:lpstr>
      <vt:lpstr>Example of Proposal for the 2-step process for Rel-19 SA Stage-2 Package Determination (2/2)</vt:lpstr>
      <vt:lpstr>Example for 2-Step Approval Process for Company Submitted Rel-19 SID 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3875</cp:lastModifiedBy>
  <cp:revision>855</cp:revision>
  <cp:lastPrinted>2023-03-07T02:17:43Z</cp:lastPrinted>
  <dcterms:created xsi:type="dcterms:W3CDTF">2010-02-05T13:52:04Z</dcterms:created>
  <dcterms:modified xsi:type="dcterms:W3CDTF">2023-03-14T11:18:38Z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(3)90JyCcwvzjzcyiN+q3pW0/tAsepC8bdHjvybmhDpuM1of0Z0+C8ZoaSdLy+vVY/KZoS1ih/M
ryB89fg6gn/ITTOgYh2sQ2zkT4xk3dLLb2j9yFHrVN8qKV3l1OUC6TGfXEFx5Gwu8b0+kTDM
7y0retOSnv071hyJTPBCnIg4Y04h8GtIoyzLQQRoYnO8X0eNGIXwLNgPazySGfZiSJJaDTMy
mQiKdj33jmcFiKrfpr</vt:lpwstr>
  </property>
  <property fmtid="{D5CDD505-2E9C-101B-9397-08002B2CF9AE}" pid="4" name="_2015_ms_pID_7253431">
    <vt:lpwstr>H0Axcltt/9rxHIuQByswKwXqeZcVAho6NQpCi8IFnqy9zCz0GlxjwI
yMv/4SfpSH/6DxT7wNqVNalZ2QHRGItuhfYGmFBxS9VTd2R7SfY64aF/E8WTMdwxcc8N8Xbn
JfMWsrkRLmWGVuGLXE9H97TZ1j77+L+0eiaaAVnb7fDbyc/vtMNn722l1sJ/W5/14MO7669J
V4swY5/UCI+NjxobdWMKJ8FcaRSHw5G2Xz44</vt:lpwstr>
  </property>
  <property fmtid="{D5CDD505-2E9C-101B-9397-08002B2CF9AE}" pid="5" name="_2015_ms_pID_7253432">
    <vt:lpwstr>Pw==</vt:lpwstr>
  </property>
</Properties>
</file>